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54" r:id="rId2"/>
    <p:sldId id="293" r:id="rId3"/>
    <p:sldId id="292" r:id="rId4"/>
    <p:sldId id="295" r:id="rId5"/>
    <p:sldId id="296" r:id="rId6"/>
    <p:sldId id="356" r:id="rId7"/>
    <p:sldId id="355" r:id="rId8"/>
    <p:sldId id="359" r:id="rId9"/>
    <p:sldId id="259" r:id="rId10"/>
    <p:sldId id="261" r:id="rId11"/>
    <p:sldId id="298" r:id="rId12"/>
    <p:sldId id="357" r:id="rId13"/>
    <p:sldId id="318" r:id="rId14"/>
    <p:sldId id="273" r:id="rId15"/>
    <p:sldId id="351" r:id="rId16"/>
    <p:sldId id="352" r:id="rId17"/>
    <p:sldId id="353" r:id="rId18"/>
    <p:sldId id="358" r:id="rId19"/>
    <p:sldId id="319" r:id="rId20"/>
    <p:sldId id="33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14" r:id="rId29"/>
    <p:sldId id="286" r:id="rId30"/>
    <p:sldId id="285" r:id="rId31"/>
    <p:sldId id="288" r:id="rId32"/>
    <p:sldId id="289" r:id="rId33"/>
    <p:sldId id="321" r:id="rId34"/>
    <p:sldId id="322" r:id="rId35"/>
    <p:sldId id="323" r:id="rId36"/>
    <p:sldId id="324" r:id="rId37"/>
    <p:sldId id="308" r:id="rId38"/>
    <p:sldId id="325" r:id="rId39"/>
    <p:sldId id="326" r:id="rId40"/>
    <p:sldId id="327" r:id="rId41"/>
    <p:sldId id="331" r:id="rId42"/>
    <p:sldId id="338" r:id="rId43"/>
    <p:sldId id="332" r:id="rId44"/>
    <p:sldId id="339" r:id="rId45"/>
    <p:sldId id="340" r:id="rId46"/>
    <p:sldId id="341" r:id="rId47"/>
    <p:sldId id="343" r:id="rId48"/>
    <p:sldId id="344" r:id="rId49"/>
    <p:sldId id="345" r:id="rId50"/>
    <p:sldId id="346" r:id="rId51"/>
    <p:sldId id="347" r:id="rId52"/>
    <p:sldId id="328" r:id="rId53"/>
    <p:sldId id="348" r:id="rId54"/>
    <p:sldId id="349" r:id="rId55"/>
    <p:sldId id="350" r:id="rId56"/>
    <p:sldId id="33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>
        <p:scale>
          <a:sx n="46" d="100"/>
          <a:sy n="46" d="100"/>
        </p:scale>
        <p:origin x="1614" y="6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DF787-9406-457F-840D-596E47B17580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698B28A-5454-4C11-9F26-970FF5758970}">
      <dgm:prSet phldrT="[Text]"/>
      <dgm:spPr>
        <a:solidFill>
          <a:srgbClr val="169EFF"/>
        </a:solidFill>
      </dgm:spPr>
      <dgm:t>
        <a:bodyPr/>
        <a:lstStyle/>
        <a:p>
          <a:r>
            <a:rPr lang="en-US" b="1" dirty="0" smtClean="0"/>
            <a:t>Variable</a:t>
          </a:r>
          <a:endParaRPr lang="en-US" b="1" dirty="0"/>
        </a:p>
      </dgm:t>
    </dgm:pt>
    <dgm:pt modelId="{B34C9B10-87F0-4F86-B994-4901DE92C722}" type="parTrans" cxnId="{942DC913-C76A-401C-82EC-52B949BBA9B0}">
      <dgm:prSet/>
      <dgm:spPr/>
      <dgm:t>
        <a:bodyPr/>
        <a:lstStyle/>
        <a:p>
          <a:endParaRPr lang="en-US"/>
        </a:p>
      </dgm:t>
    </dgm:pt>
    <dgm:pt modelId="{F48D03DB-3C30-48CC-9C40-0FF567178560}" type="sibTrans" cxnId="{942DC913-C76A-401C-82EC-52B949BBA9B0}">
      <dgm:prSet/>
      <dgm:spPr/>
      <dgm:t>
        <a:bodyPr/>
        <a:lstStyle/>
        <a:p>
          <a:endParaRPr lang="en-US" dirty="0"/>
        </a:p>
      </dgm:t>
    </dgm:pt>
    <dgm:pt modelId="{9E5CB947-86BC-4760-898B-D19C6F8F7FD7}" type="asst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>Numerical</a:t>
          </a:r>
        </a:p>
        <a:p>
          <a:r>
            <a:rPr lang="en-US" dirty="0" smtClean="0">
              <a:solidFill>
                <a:schemeClr val="bg1"/>
              </a:solidFill>
            </a:rPr>
            <a:t>Age, number of pets</a:t>
          </a:r>
          <a:endParaRPr lang="en-US" dirty="0">
            <a:solidFill>
              <a:schemeClr val="bg1"/>
            </a:solidFill>
          </a:endParaRPr>
        </a:p>
      </dgm:t>
    </dgm:pt>
    <dgm:pt modelId="{0AE15A5F-8263-4642-BCD3-B439BB0EDC8A}" type="parTrans" cxnId="{00968949-5EA5-4D8D-A47C-678B9158D344}">
      <dgm:prSet/>
      <dgm:spPr/>
      <dgm:t>
        <a:bodyPr/>
        <a:lstStyle/>
        <a:p>
          <a:endParaRPr lang="en-US"/>
        </a:p>
      </dgm:t>
    </dgm:pt>
    <dgm:pt modelId="{8E41D524-FE2B-42A5-AC9F-2A17F85183CB}" type="sibTrans" cxnId="{00968949-5EA5-4D8D-A47C-678B9158D344}">
      <dgm:prSet/>
      <dgm:spPr/>
      <dgm:t>
        <a:bodyPr/>
        <a:lstStyle/>
        <a:p>
          <a:endParaRPr lang="en-US"/>
        </a:p>
      </dgm:t>
    </dgm:pt>
    <dgm:pt modelId="{5C02270F-8837-4C22-A886-62F01C4F1B10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smtClean="0"/>
            <a:t>Discrete</a:t>
          </a:r>
        </a:p>
        <a:p>
          <a:r>
            <a:rPr lang="en-US" b="0" dirty="0" smtClean="0">
              <a:solidFill>
                <a:schemeClr val="bg1"/>
              </a:solidFill>
            </a:rPr>
            <a:t>Shoe size </a:t>
          </a:r>
          <a:endParaRPr lang="en-US" b="0" dirty="0">
            <a:solidFill>
              <a:schemeClr val="bg1"/>
            </a:solidFill>
          </a:endParaRPr>
        </a:p>
      </dgm:t>
    </dgm:pt>
    <dgm:pt modelId="{875CB6E5-915F-4234-A088-F08DA821F5F7}" type="parTrans" cxnId="{0272D183-B684-44DA-B8D5-4208A9B2F831}">
      <dgm:prSet/>
      <dgm:spPr/>
      <dgm:t>
        <a:bodyPr/>
        <a:lstStyle/>
        <a:p>
          <a:endParaRPr lang="en-US"/>
        </a:p>
      </dgm:t>
    </dgm:pt>
    <dgm:pt modelId="{BED9B22A-2606-44C5-9EE0-0BC77669D85C}" type="sibTrans" cxnId="{0272D183-B684-44DA-B8D5-4208A9B2F831}">
      <dgm:prSet/>
      <dgm:spPr/>
      <dgm:t>
        <a:bodyPr/>
        <a:lstStyle/>
        <a:p>
          <a:endParaRPr lang="en-US"/>
        </a:p>
      </dgm:t>
    </dgm:pt>
    <dgm:pt modelId="{6F8D9EB9-E207-4B66-AE97-47806E39478D}">
      <dgm:prSet phldrT="[Text]"/>
      <dgm:spPr>
        <a:solidFill>
          <a:srgbClr val="00B050"/>
        </a:solidFill>
      </dgm:spPr>
      <dgm:t>
        <a:bodyPr/>
        <a:lstStyle/>
        <a:p>
          <a:r>
            <a:rPr lang="en-US" b="1" dirty="0" smtClean="0"/>
            <a:t>Continuous</a:t>
          </a:r>
        </a:p>
        <a:p>
          <a:r>
            <a:rPr lang="en-US" b="0" dirty="0" smtClean="0">
              <a:solidFill>
                <a:schemeClr val="bg1"/>
              </a:solidFill>
            </a:rPr>
            <a:t>Weight</a:t>
          </a:r>
          <a:endParaRPr lang="en-US" b="0" dirty="0">
            <a:solidFill>
              <a:schemeClr val="bg1"/>
            </a:solidFill>
          </a:endParaRPr>
        </a:p>
      </dgm:t>
    </dgm:pt>
    <dgm:pt modelId="{FFC5C062-493B-4C2E-9AE4-3B72730D2FF2}" type="parTrans" cxnId="{F48A5C54-E2BF-44E1-9A1B-0D0632CE9A17}">
      <dgm:prSet/>
      <dgm:spPr/>
      <dgm:t>
        <a:bodyPr/>
        <a:lstStyle/>
        <a:p>
          <a:endParaRPr lang="en-US"/>
        </a:p>
      </dgm:t>
    </dgm:pt>
    <dgm:pt modelId="{9E176295-8A36-40BD-B85D-D87FEAE731A8}" type="sibTrans" cxnId="{F48A5C54-E2BF-44E1-9A1B-0D0632CE9A17}">
      <dgm:prSet/>
      <dgm:spPr/>
      <dgm:t>
        <a:bodyPr/>
        <a:lstStyle/>
        <a:p>
          <a:endParaRPr lang="en-US"/>
        </a:p>
      </dgm:t>
    </dgm:pt>
    <dgm:pt modelId="{984E62C8-467C-41F8-9D63-94B77B9D58B0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>Ordina</a:t>
          </a:r>
          <a:r>
            <a:rPr lang="en-US" dirty="0" smtClean="0"/>
            <a:t>l</a:t>
          </a:r>
        </a:p>
        <a:p>
          <a:r>
            <a:rPr lang="en-US" b="0" dirty="0" smtClean="0">
              <a:solidFill>
                <a:schemeClr val="bg1"/>
              </a:solidFill>
            </a:rPr>
            <a:t>Rating</a:t>
          </a:r>
          <a:endParaRPr lang="en-US" b="0" dirty="0">
            <a:solidFill>
              <a:schemeClr val="bg1"/>
            </a:solidFill>
          </a:endParaRPr>
        </a:p>
      </dgm:t>
    </dgm:pt>
    <dgm:pt modelId="{C29C2F5F-CE44-472E-A437-AD7A849FDFC6}" type="parTrans" cxnId="{97EA9ED1-2AD5-49C5-8B91-336D05BF83CC}">
      <dgm:prSet/>
      <dgm:spPr/>
      <dgm:t>
        <a:bodyPr/>
        <a:lstStyle/>
        <a:p>
          <a:endParaRPr lang="en-US"/>
        </a:p>
      </dgm:t>
    </dgm:pt>
    <dgm:pt modelId="{04622589-0F92-44F4-9905-C6E8B105A2DB}" type="sibTrans" cxnId="{97EA9ED1-2AD5-49C5-8B91-336D05BF83CC}">
      <dgm:prSet/>
      <dgm:spPr/>
      <dgm:t>
        <a:bodyPr/>
        <a:lstStyle/>
        <a:p>
          <a:endParaRPr lang="en-US"/>
        </a:p>
      </dgm:t>
    </dgm:pt>
    <dgm:pt modelId="{E0D6D9E0-9E91-4555-A079-81EE03796B1C}" type="asst">
      <dgm:prSet/>
      <dgm:spPr>
        <a:solidFill>
          <a:srgbClr val="C00000"/>
        </a:solidFill>
      </dgm:spPr>
      <dgm:t>
        <a:bodyPr/>
        <a:lstStyle/>
        <a:p>
          <a:r>
            <a:rPr lang="en-US" b="1" dirty="0" smtClean="0"/>
            <a:t>Categorical</a:t>
          </a:r>
        </a:p>
        <a:p>
          <a:r>
            <a:rPr lang="en-US" dirty="0" smtClean="0">
              <a:solidFill>
                <a:schemeClr val="bg1"/>
              </a:solidFill>
            </a:rPr>
            <a:t>Gender, blood group</a:t>
          </a:r>
          <a:endParaRPr lang="en-US" dirty="0">
            <a:solidFill>
              <a:schemeClr val="bg1"/>
            </a:solidFill>
          </a:endParaRPr>
        </a:p>
      </dgm:t>
    </dgm:pt>
    <dgm:pt modelId="{4DB4BF3F-4DBD-41AE-BEEA-0608E4E0B4C4}" type="parTrans" cxnId="{15A7D444-BE1F-431D-B35E-EAE19BA08550}">
      <dgm:prSet/>
      <dgm:spPr/>
      <dgm:t>
        <a:bodyPr/>
        <a:lstStyle/>
        <a:p>
          <a:endParaRPr lang="en-US"/>
        </a:p>
      </dgm:t>
    </dgm:pt>
    <dgm:pt modelId="{F65C2D9B-26FA-4203-AEAC-F7F6FE29EE46}" type="sibTrans" cxnId="{15A7D444-BE1F-431D-B35E-EAE19BA08550}">
      <dgm:prSet/>
      <dgm:spPr/>
      <dgm:t>
        <a:bodyPr/>
        <a:lstStyle/>
        <a:p>
          <a:endParaRPr lang="en-US"/>
        </a:p>
      </dgm:t>
    </dgm:pt>
    <dgm:pt modelId="{047B66B1-C8F7-4F03-8804-03ACF2E76784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Nominal</a:t>
          </a:r>
        </a:p>
        <a:p>
          <a:r>
            <a:rPr lang="en-US" b="0" dirty="0" smtClean="0">
              <a:solidFill>
                <a:schemeClr val="bg1"/>
              </a:solidFill>
            </a:rPr>
            <a:t>Eye Color</a:t>
          </a:r>
          <a:endParaRPr lang="en-US" b="0" dirty="0">
            <a:solidFill>
              <a:schemeClr val="bg1"/>
            </a:solidFill>
          </a:endParaRPr>
        </a:p>
      </dgm:t>
    </dgm:pt>
    <dgm:pt modelId="{4CC2F717-A9A2-4DB6-99B1-1ECE8D0DEDA5}" type="parTrans" cxnId="{5F6F5D8F-D4A5-4476-8A31-5431B8711029}">
      <dgm:prSet/>
      <dgm:spPr/>
      <dgm:t>
        <a:bodyPr/>
        <a:lstStyle/>
        <a:p>
          <a:endParaRPr lang="en-US"/>
        </a:p>
      </dgm:t>
    </dgm:pt>
    <dgm:pt modelId="{CD7B7CBC-0C7C-425B-9E11-D00F321105A7}" type="sibTrans" cxnId="{5F6F5D8F-D4A5-4476-8A31-5431B8711029}">
      <dgm:prSet/>
      <dgm:spPr/>
      <dgm:t>
        <a:bodyPr/>
        <a:lstStyle/>
        <a:p>
          <a:endParaRPr lang="en-US"/>
        </a:p>
      </dgm:t>
    </dgm:pt>
    <dgm:pt modelId="{82890773-47B9-4EB6-8FE6-18745D7CC88B}" type="pres">
      <dgm:prSet presAssocID="{545DF787-9406-457F-840D-596E47B1758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926D406-C7BC-4E3F-BFC9-4EE6F3A5A353}" type="pres">
      <dgm:prSet presAssocID="{D698B28A-5454-4C11-9F26-970FF5758970}" presName="hierRoot1" presStyleCnt="0">
        <dgm:presLayoutVars>
          <dgm:hierBranch val="init"/>
        </dgm:presLayoutVars>
      </dgm:prSet>
      <dgm:spPr/>
    </dgm:pt>
    <dgm:pt modelId="{654AFA67-336E-454E-8F88-66717A56F8CD}" type="pres">
      <dgm:prSet presAssocID="{D698B28A-5454-4C11-9F26-970FF5758970}" presName="rootComposite1" presStyleCnt="0"/>
      <dgm:spPr/>
    </dgm:pt>
    <dgm:pt modelId="{B7B86830-1F1A-425B-B4C7-8F3F6A05C118}" type="pres">
      <dgm:prSet presAssocID="{D698B28A-5454-4C11-9F26-970FF575897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A754E8-DA26-47CF-B435-18DDDDD8FEBC}" type="pres">
      <dgm:prSet presAssocID="{D698B28A-5454-4C11-9F26-970FF5758970}" presName="rootPict1" presStyleLbl="alignImgPlace1" presStyleIdx="0" presStyleCnt="7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FE3ED21-845F-43CF-8ED0-98C0858F0B01}" type="pres">
      <dgm:prSet presAssocID="{D698B28A-5454-4C11-9F26-970FF575897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F19215D-FB5F-49E7-BD0C-41B81F52540C}" type="pres">
      <dgm:prSet presAssocID="{D698B28A-5454-4C11-9F26-970FF5758970}" presName="hierChild2" presStyleCnt="0"/>
      <dgm:spPr/>
    </dgm:pt>
    <dgm:pt modelId="{C16E26DD-8F11-47E1-A24F-C6E8DC8944CB}" type="pres">
      <dgm:prSet presAssocID="{875CB6E5-915F-4234-A088-F08DA821F5F7}" presName="Name37" presStyleLbl="parChTrans1D2" presStyleIdx="0" presStyleCnt="6"/>
      <dgm:spPr/>
      <dgm:t>
        <a:bodyPr/>
        <a:lstStyle/>
        <a:p>
          <a:endParaRPr lang="en-US"/>
        </a:p>
      </dgm:t>
    </dgm:pt>
    <dgm:pt modelId="{19DF34AF-B1E2-4B05-B496-62C5CAE7388B}" type="pres">
      <dgm:prSet presAssocID="{5C02270F-8837-4C22-A886-62F01C4F1B10}" presName="hierRoot2" presStyleCnt="0">
        <dgm:presLayoutVars>
          <dgm:hierBranch val="init"/>
        </dgm:presLayoutVars>
      </dgm:prSet>
      <dgm:spPr/>
    </dgm:pt>
    <dgm:pt modelId="{210AF2C3-D95C-4355-9636-C94C0CEE51EF}" type="pres">
      <dgm:prSet presAssocID="{5C02270F-8837-4C22-A886-62F01C4F1B10}" presName="rootComposite" presStyleCnt="0"/>
      <dgm:spPr/>
    </dgm:pt>
    <dgm:pt modelId="{7A8E8DDA-CAD0-4B61-856C-5AE71D8D139D}" type="pres">
      <dgm:prSet presAssocID="{5C02270F-8837-4C22-A886-62F01C4F1B10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B52556-9131-4CF0-9D5D-07E9BCD5C8FC}" type="pres">
      <dgm:prSet presAssocID="{5C02270F-8837-4C22-A886-62F01C4F1B10}" presName="rootPict" presStyleLbl="alignImgPlac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1970FE3-384C-4119-B972-926F3DC9C3F0}" type="pres">
      <dgm:prSet presAssocID="{5C02270F-8837-4C22-A886-62F01C4F1B10}" presName="rootConnector" presStyleLbl="node2" presStyleIdx="0" presStyleCnt="4"/>
      <dgm:spPr/>
      <dgm:t>
        <a:bodyPr/>
        <a:lstStyle/>
        <a:p>
          <a:endParaRPr lang="en-US"/>
        </a:p>
      </dgm:t>
    </dgm:pt>
    <dgm:pt modelId="{83908679-34EA-4A74-B8ED-D7BBA1F9D982}" type="pres">
      <dgm:prSet presAssocID="{5C02270F-8837-4C22-A886-62F01C4F1B10}" presName="hierChild4" presStyleCnt="0"/>
      <dgm:spPr/>
    </dgm:pt>
    <dgm:pt modelId="{3783E4A2-EF03-413F-B0C2-3B16ECEC4BE7}" type="pres">
      <dgm:prSet presAssocID="{5C02270F-8837-4C22-A886-62F01C4F1B10}" presName="hierChild5" presStyleCnt="0"/>
      <dgm:spPr/>
    </dgm:pt>
    <dgm:pt modelId="{F7D1A35B-9FFE-4A6A-BA37-52FE54085465}" type="pres">
      <dgm:prSet presAssocID="{FFC5C062-493B-4C2E-9AE4-3B72730D2FF2}" presName="Name37" presStyleLbl="parChTrans1D2" presStyleIdx="1" presStyleCnt="6"/>
      <dgm:spPr/>
      <dgm:t>
        <a:bodyPr/>
        <a:lstStyle/>
        <a:p>
          <a:endParaRPr lang="en-US"/>
        </a:p>
      </dgm:t>
    </dgm:pt>
    <dgm:pt modelId="{42B7483B-57AF-4A87-B69E-B28E126C4F0D}" type="pres">
      <dgm:prSet presAssocID="{6F8D9EB9-E207-4B66-AE97-47806E39478D}" presName="hierRoot2" presStyleCnt="0">
        <dgm:presLayoutVars>
          <dgm:hierBranch val="init"/>
        </dgm:presLayoutVars>
      </dgm:prSet>
      <dgm:spPr/>
    </dgm:pt>
    <dgm:pt modelId="{B6885510-7F18-4DB9-BDF1-E77E524703A9}" type="pres">
      <dgm:prSet presAssocID="{6F8D9EB9-E207-4B66-AE97-47806E39478D}" presName="rootComposite" presStyleCnt="0"/>
      <dgm:spPr/>
    </dgm:pt>
    <dgm:pt modelId="{12EFDE13-9B85-47D8-8BDC-7699F4F4F689}" type="pres">
      <dgm:prSet presAssocID="{6F8D9EB9-E207-4B66-AE97-47806E39478D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A48C77-7070-47B6-AA37-36E91725171D}" type="pres">
      <dgm:prSet presAssocID="{6F8D9EB9-E207-4B66-AE97-47806E39478D}" presName="rootPict" presStyleLbl="alignImgPlac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5F9167CE-C41A-46F5-A426-E59D3A9EFE32}" type="pres">
      <dgm:prSet presAssocID="{6F8D9EB9-E207-4B66-AE97-47806E39478D}" presName="rootConnector" presStyleLbl="node2" presStyleIdx="1" presStyleCnt="4"/>
      <dgm:spPr/>
      <dgm:t>
        <a:bodyPr/>
        <a:lstStyle/>
        <a:p>
          <a:endParaRPr lang="en-US"/>
        </a:p>
      </dgm:t>
    </dgm:pt>
    <dgm:pt modelId="{3914C64B-D72A-46D6-9E94-6C5E31EB0303}" type="pres">
      <dgm:prSet presAssocID="{6F8D9EB9-E207-4B66-AE97-47806E39478D}" presName="hierChild4" presStyleCnt="0"/>
      <dgm:spPr/>
    </dgm:pt>
    <dgm:pt modelId="{3F39FE89-6F26-4A54-A87F-3366F3B55956}" type="pres">
      <dgm:prSet presAssocID="{6F8D9EB9-E207-4B66-AE97-47806E39478D}" presName="hierChild5" presStyleCnt="0"/>
      <dgm:spPr/>
    </dgm:pt>
    <dgm:pt modelId="{9C911435-387A-43BB-A33B-6E56CA3FC1D5}" type="pres">
      <dgm:prSet presAssocID="{4CC2F717-A9A2-4DB6-99B1-1ECE8D0DEDA5}" presName="Name37" presStyleLbl="parChTrans1D2" presStyleIdx="2" presStyleCnt="6"/>
      <dgm:spPr/>
      <dgm:t>
        <a:bodyPr/>
        <a:lstStyle/>
        <a:p>
          <a:endParaRPr lang="en-US"/>
        </a:p>
      </dgm:t>
    </dgm:pt>
    <dgm:pt modelId="{509042AC-9546-45E8-94D4-DB666A97C527}" type="pres">
      <dgm:prSet presAssocID="{047B66B1-C8F7-4F03-8804-03ACF2E76784}" presName="hierRoot2" presStyleCnt="0">
        <dgm:presLayoutVars>
          <dgm:hierBranch val="init"/>
        </dgm:presLayoutVars>
      </dgm:prSet>
      <dgm:spPr/>
    </dgm:pt>
    <dgm:pt modelId="{B464F6B7-21B8-4FDD-ABF1-6A98AFB073E9}" type="pres">
      <dgm:prSet presAssocID="{047B66B1-C8F7-4F03-8804-03ACF2E76784}" presName="rootComposite" presStyleCnt="0"/>
      <dgm:spPr/>
    </dgm:pt>
    <dgm:pt modelId="{25B75EB0-F24C-4A0F-BD07-19258B8FB4E0}" type="pres">
      <dgm:prSet presAssocID="{047B66B1-C8F7-4F03-8804-03ACF2E76784}" presName="rootText" presStyleLbl="node2" presStyleIdx="2" presStyleCnt="4" custLinFactNeighborX="688" custLinFactNeighborY="20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2C5A4B-D43D-4C47-A5BA-F46871CDF3BB}" type="pres">
      <dgm:prSet presAssocID="{047B66B1-C8F7-4F03-8804-03ACF2E76784}" presName="rootPict" presStyleLbl="alignImgPlace1" presStyleIdx="3" presStyleCnt="7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1B12B329-E864-4A0A-BE3E-78CE1FD222D9}" type="pres">
      <dgm:prSet presAssocID="{047B66B1-C8F7-4F03-8804-03ACF2E76784}" presName="rootConnector" presStyleLbl="node2" presStyleIdx="2" presStyleCnt="4"/>
      <dgm:spPr/>
      <dgm:t>
        <a:bodyPr/>
        <a:lstStyle/>
        <a:p>
          <a:endParaRPr lang="en-US"/>
        </a:p>
      </dgm:t>
    </dgm:pt>
    <dgm:pt modelId="{FCA61514-5115-4C70-AB9C-51E9EAFA1B43}" type="pres">
      <dgm:prSet presAssocID="{047B66B1-C8F7-4F03-8804-03ACF2E76784}" presName="hierChild4" presStyleCnt="0"/>
      <dgm:spPr/>
    </dgm:pt>
    <dgm:pt modelId="{5FAE7EF8-9D45-4664-BE0A-CA4D678B65C3}" type="pres">
      <dgm:prSet presAssocID="{047B66B1-C8F7-4F03-8804-03ACF2E76784}" presName="hierChild5" presStyleCnt="0"/>
      <dgm:spPr/>
    </dgm:pt>
    <dgm:pt modelId="{642A0771-25A3-4895-A2FF-C4E2F80EAC44}" type="pres">
      <dgm:prSet presAssocID="{C29C2F5F-CE44-472E-A437-AD7A849FDFC6}" presName="Name37" presStyleLbl="parChTrans1D2" presStyleIdx="3" presStyleCnt="6"/>
      <dgm:spPr/>
      <dgm:t>
        <a:bodyPr/>
        <a:lstStyle/>
        <a:p>
          <a:endParaRPr lang="en-US"/>
        </a:p>
      </dgm:t>
    </dgm:pt>
    <dgm:pt modelId="{2D5AA62F-ABF0-4995-AB2B-C5417FCF823D}" type="pres">
      <dgm:prSet presAssocID="{984E62C8-467C-41F8-9D63-94B77B9D58B0}" presName="hierRoot2" presStyleCnt="0">
        <dgm:presLayoutVars>
          <dgm:hierBranch val="init"/>
        </dgm:presLayoutVars>
      </dgm:prSet>
      <dgm:spPr/>
    </dgm:pt>
    <dgm:pt modelId="{F0158BAB-2EBD-421E-A971-218ED2DE4918}" type="pres">
      <dgm:prSet presAssocID="{984E62C8-467C-41F8-9D63-94B77B9D58B0}" presName="rootComposite" presStyleCnt="0"/>
      <dgm:spPr/>
    </dgm:pt>
    <dgm:pt modelId="{1BB3442C-7A0F-4EE4-8B20-6605223387CD}" type="pres">
      <dgm:prSet presAssocID="{984E62C8-467C-41F8-9D63-94B77B9D58B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275B15-B28D-494A-89A2-1107542C951D}" type="pres">
      <dgm:prSet presAssocID="{984E62C8-467C-41F8-9D63-94B77B9D58B0}" presName="rootPict" presStyleLbl="alignImgPlace1" presStyleIdx="4" presStyleCnt="7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43947DB4-FAD1-41CC-9CA2-9ED460675C1C}" type="pres">
      <dgm:prSet presAssocID="{984E62C8-467C-41F8-9D63-94B77B9D58B0}" presName="rootConnector" presStyleLbl="node2" presStyleIdx="3" presStyleCnt="4"/>
      <dgm:spPr/>
      <dgm:t>
        <a:bodyPr/>
        <a:lstStyle/>
        <a:p>
          <a:endParaRPr lang="en-US"/>
        </a:p>
      </dgm:t>
    </dgm:pt>
    <dgm:pt modelId="{4BE76F66-B5C1-44C2-9370-55E44FF957A5}" type="pres">
      <dgm:prSet presAssocID="{984E62C8-467C-41F8-9D63-94B77B9D58B0}" presName="hierChild4" presStyleCnt="0"/>
      <dgm:spPr/>
    </dgm:pt>
    <dgm:pt modelId="{4F939CB0-CC5A-4F9B-B02B-AA34ECDE0537}" type="pres">
      <dgm:prSet presAssocID="{984E62C8-467C-41F8-9D63-94B77B9D58B0}" presName="hierChild5" presStyleCnt="0"/>
      <dgm:spPr/>
    </dgm:pt>
    <dgm:pt modelId="{733CB8C9-8F35-4727-814A-83F2116D9320}" type="pres">
      <dgm:prSet presAssocID="{D698B28A-5454-4C11-9F26-970FF5758970}" presName="hierChild3" presStyleCnt="0"/>
      <dgm:spPr/>
    </dgm:pt>
    <dgm:pt modelId="{D3DF2428-F2EB-449F-8249-9FD4F9678471}" type="pres">
      <dgm:prSet presAssocID="{0AE15A5F-8263-4642-BCD3-B439BB0EDC8A}" presName="Name111" presStyleLbl="parChTrans1D2" presStyleIdx="4" presStyleCnt="6"/>
      <dgm:spPr/>
      <dgm:t>
        <a:bodyPr/>
        <a:lstStyle/>
        <a:p>
          <a:endParaRPr lang="en-US"/>
        </a:p>
      </dgm:t>
    </dgm:pt>
    <dgm:pt modelId="{1F1410F3-D0E7-452B-BE26-115132D86953}" type="pres">
      <dgm:prSet presAssocID="{9E5CB947-86BC-4760-898B-D19C6F8F7FD7}" presName="hierRoot3" presStyleCnt="0">
        <dgm:presLayoutVars>
          <dgm:hierBranch val="init"/>
        </dgm:presLayoutVars>
      </dgm:prSet>
      <dgm:spPr/>
    </dgm:pt>
    <dgm:pt modelId="{5FA51A1E-40A6-46EE-A4BD-02AA60728908}" type="pres">
      <dgm:prSet presAssocID="{9E5CB947-86BC-4760-898B-D19C6F8F7FD7}" presName="rootComposite3" presStyleCnt="0"/>
      <dgm:spPr/>
    </dgm:pt>
    <dgm:pt modelId="{786C24A1-802F-4FCC-9BB8-1EF9C68737BB}" type="pres">
      <dgm:prSet presAssocID="{9E5CB947-86BC-4760-898B-D19C6F8F7FD7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A9A96-2381-4594-8567-EE603639A444}" type="pres">
      <dgm:prSet presAssocID="{9E5CB947-86BC-4760-898B-D19C6F8F7FD7}" presName="rootPict3" presStyleLbl="alignImgPlace1" presStyleIdx="5" presStyleCnt="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200A032D-4D73-4CF8-8A20-1DEA0F1464AF}" type="pres">
      <dgm:prSet presAssocID="{9E5CB947-86BC-4760-898B-D19C6F8F7FD7}" presName="rootConnector3" presStyleLbl="asst1" presStyleIdx="0" presStyleCnt="2"/>
      <dgm:spPr/>
      <dgm:t>
        <a:bodyPr/>
        <a:lstStyle/>
        <a:p>
          <a:endParaRPr lang="en-US"/>
        </a:p>
      </dgm:t>
    </dgm:pt>
    <dgm:pt modelId="{D51AB987-F971-4215-8462-DEBAFB04ADB6}" type="pres">
      <dgm:prSet presAssocID="{9E5CB947-86BC-4760-898B-D19C6F8F7FD7}" presName="hierChild6" presStyleCnt="0"/>
      <dgm:spPr/>
    </dgm:pt>
    <dgm:pt modelId="{CF1D19C6-7318-45FC-A601-C3399CB98306}" type="pres">
      <dgm:prSet presAssocID="{9E5CB947-86BC-4760-898B-D19C6F8F7FD7}" presName="hierChild7" presStyleCnt="0"/>
      <dgm:spPr/>
    </dgm:pt>
    <dgm:pt modelId="{C5CBDFF3-7383-4D34-8DD1-8F92D04AD7F0}" type="pres">
      <dgm:prSet presAssocID="{4DB4BF3F-4DBD-41AE-BEEA-0608E4E0B4C4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C73D50DA-62CF-4109-8BF6-A12F121700F7}" type="pres">
      <dgm:prSet presAssocID="{E0D6D9E0-9E91-4555-A079-81EE03796B1C}" presName="hierRoot3" presStyleCnt="0">
        <dgm:presLayoutVars>
          <dgm:hierBranch val="init"/>
        </dgm:presLayoutVars>
      </dgm:prSet>
      <dgm:spPr/>
    </dgm:pt>
    <dgm:pt modelId="{3474E100-EBEF-4664-BAAA-0B0BD3B32A55}" type="pres">
      <dgm:prSet presAssocID="{E0D6D9E0-9E91-4555-A079-81EE03796B1C}" presName="rootComposite3" presStyleCnt="0"/>
      <dgm:spPr/>
    </dgm:pt>
    <dgm:pt modelId="{7D19619A-531E-4902-BA6A-14D61EDD4D5E}" type="pres">
      <dgm:prSet presAssocID="{E0D6D9E0-9E91-4555-A079-81EE03796B1C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AF773E-0F9A-4841-9E4E-8613CDB2C54D}" type="pres">
      <dgm:prSet presAssocID="{E0D6D9E0-9E91-4555-A079-81EE03796B1C}" presName="rootPict3" presStyleLbl="alignImgPlac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73235EF5-3A1D-467C-968A-6479209FD9DA}" type="pres">
      <dgm:prSet presAssocID="{E0D6D9E0-9E91-4555-A079-81EE03796B1C}" presName="rootConnector3" presStyleLbl="asst1" presStyleIdx="1" presStyleCnt="2"/>
      <dgm:spPr/>
      <dgm:t>
        <a:bodyPr/>
        <a:lstStyle/>
        <a:p>
          <a:endParaRPr lang="en-US"/>
        </a:p>
      </dgm:t>
    </dgm:pt>
    <dgm:pt modelId="{A65C9F60-74E5-46FA-AD3F-6703441B9B5F}" type="pres">
      <dgm:prSet presAssocID="{E0D6D9E0-9E91-4555-A079-81EE03796B1C}" presName="hierChild6" presStyleCnt="0"/>
      <dgm:spPr/>
    </dgm:pt>
    <dgm:pt modelId="{8BB470B5-2FFD-4697-ADC7-21A32B6016CF}" type="pres">
      <dgm:prSet presAssocID="{E0D6D9E0-9E91-4555-A079-81EE03796B1C}" presName="hierChild7" presStyleCnt="0"/>
      <dgm:spPr/>
    </dgm:pt>
  </dgm:ptLst>
  <dgm:cxnLst>
    <dgm:cxn modelId="{F87F6978-DBE1-47A0-8A30-F67CF1B5D269}" type="presOf" srcId="{6F8D9EB9-E207-4B66-AE97-47806E39478D}" destId="{12EFDE13-9B85-47D8-8BDC-7699F4F4F689}" srcOrd="0" destOrd="0" presId="urn:microsoft.com/office/officeart/2005/8/layout/pictureOrgChart+Icon"/>
    <dgm:cxn modelId="{0D850C26-2E38-4B54-B100-82BFE863F15D}" type="presOf" srcId="{6F8D9EB9-E207-4B66-AE97-47806E39478D}" destId="{5F9167CE-C41A-46F5-A426-E59D3A9EFE32}" srcOrd="1" destOrd="0" presId="urn:microsoft.com/office/officeart/2005/8/layout/pictureOrgChart+Icon"/>
    <dgm:cxn modelId="{754D543F-5455-4725-8A63-0DE3C5850F2F}" type="presOf" srcId="{4DB4BF3F-4DBD-41AE-BEEA-0608E4E0B4C4}" destId="{C5CBDFF3-7383-4D34-8DD1-8F92D04AD7F0}" srcOrd="0" destOrd="0" presId="urn:microsoft.com/office/officeart/2005/8/layout/pictureOrgChart+Icon"/>
    <dgm:cxn modelId="{360034A0-4644-424D-AF30-502744B0053C}" type="presOf" srcId="{C29C2F5F-CE44-472E-A437-AD7A849FDFC6}" destId="{642A0771-25A3-4895-A2FF-C4E2F80EAC44}" srcOrd="0" destOrd="0" presId="urn:microsoft.com/office/officeart/2005/8/layout/pictureOrgChart+Icon"/>
    <dgm:cxn modelId="{A179C703-BC7F-4C00-848D-48895E596058}" type="presOf" srcId="{545DF787-9406-457F-840D-596E47B17580}" destId="{82890773-47B9-4EB6-8FE6-18745D7CC88B}" srcOrd="0" destOrd="0" presId="urn:microsoft.com/office/officeart/2005/8/layout/pictureOrgChart+Icon"/>
    <dgm:cxn modelId="{49D93FD0-D1BF-434D-B49E-05FF43F8FA59}" type="presOf" srcId="{9E5CB947-86BC-4760-898B-D19C6F8F7FD7}" destId="{200A032D-4D73-4CF8-8A20-1DEA0F1464AF}" srcOrd="1" destOrd="0" presId="urn:microsoft.com/office/officeart/2005/8/layout/pictureOrgChart+Icon"/>
    <dgm:cxn modelId="{5DDF9C21-5BF6-4A61-AC21-234C18C81DE6}" type="presOf" srcId="{E0D6D9E0-9E91-4555-A079-81EE03796B1C}" destId="{7D19619A-531E-4902-BA6A-14D61EDD4D5E}" srcOrd="0" destOrd="0" presId="urn:microsoft.com/office/officeart/2005/8/layout/pictureOrgChart+Icon"/>
    <dgm:cxn modelId="{5AB73D1F-2909-4D68-BF29-5202A2C4AA03}" type="presOf" srcId="{D698B28A-5454-4C11-9F26-970FF5758970}" destId="{EFE3ED21-845F-43CF-8ED0-98C0858F0B01}" srcOrd="1" destOrd="0" presId="urn:microsoft.com/office/officeart/2005/8/layout/pictureOrgChart+Icon"/>
    <dgm:cxn modelId="{065E8F00-271F-4423-A599-314EE3B404B1}" type="presOf" srcId="{D698B28A-5454-4C11-9F26-970FF5758970}" destId="{B7B86830-1F1A-425B-B4C7-8F3F6A05C118}" srcOrd="0" destOrd="0" presId="urn:microsoft.com/office/officeart/2005/8/layout/pictureOrgChart+Icon"/>
    <dgm:cxn modelId="{F48A5C54-E2BF-44E1-9A1B-0D0632CE9A17}" srcId="{D698B28A-5454-4C11-9F26-970FF5758970}" destId="{6F8D9EB9-E207-4B66-AE97-47806E39478D}" srcOrd="3" destOrd="0" parTransId="{FFC5C062-493B-4C2E-9AE4-3B72730D2FF2}" sibTransId="{9E176295-8A36-40BD-B85D-D87FEAE731A8}"/>
    <dgm:cxn modelId="{332D63B1-7E0A-4F96-A9CF-44191D2FF1DF}" type="presOf" srcId="{E0D6D9E0-9E91-4555-A079-81EE03796B1C}" destId="{73235EF5-3A1D-467C-968A-6479209FD9DA}" srcOrd="1" destOrd="0" presId="urn:microsoft.com/office/officeart/2005/8/layout/pictureOrgChart+Icon"/>
    <dgm:cxn modelId="{00968949-5EA5-4D8D-A47C-678B9158D344}" srcId="{D698B28A-5454-4C11-9F26-970FF5758970}" destId="{9E5CB947-86BC-4760-898B-D19C6F8F7FD7}" srcOrd="0" destOrd="0" parTransId="{0AE15A5F-8263-4642-BCD3-B439BB0EDC8A}" sibTransId="{8E41D524-FE2B-42A5-AC9F-2A17F85183CB}"/>
    <dgm:cxn modelId="{E595F0AD-EF6F-46FE-989E-A99D4E203BC7}" type="presOf" srcId="{5C02270F-8837-4C22-A886-62F01C4F1B10}" destId="{51970FE3-384C-4119-B972-926F3DC9C3F0}" srcOrd="1" destOrd="0" presId="urn:microsoft.com/office/officeart/2005/8/layout/pictureOrgChart+Icon"/>
    <dgm:cxn modelId="{97723CFD-C08B-4DBE-9604-3D19C5A4EC08}" type="presOf" srcId="{047B66B1-C8F7-4F03-8804-03ACF2E76784}" destId="{25B75EB0-F24C-4A0F-BD07-19258B8FB4E0}" srcOrd="0" destOrd="0" presId="urn:microsoft.com/office/officeart/2005/8/layout/pictureOrgChart+Icon"/>
    <dgm:cxn modelId="{6C82476E-335B-4F3F-8BF9-795C7788B540}" type="presOf" srcId="{4CC2F717-A9A2-4DB6-99B1-1ECE8D0DEDA5}" destId="{9C911435-387A-43BB-A33B-6E56CA3FC1D5}" srcOrd="0" destOrd="0" presId="urn:microsoft.com/office/officeart/2005/8/layout/pictureOrgChart+Icon"/>
    <dgm:cxn modelId="{0272D183-B684-44DA-B8D5-4208A9B2F831}" srcId="{D698B28A-5454-4C11-9F26-970FF5758970}" destId="{5C02270F-8837-4C22-A886-62F01C4F1B10}" srcOrd="2" destOrd="0" parTransId="{875CB6E5-915F-4234-A088-F08DA821F5F7}" sibTransId="{BED9B22A-2606-44C5-9EE0-0BC77669D85C}"/>
    <dgm:cxn modelId="{15A7D444-BE1F-431D-B35E-EAE19BA08550}" srcId="{D698B28A-5454-4C11-9F26-970FF5758970}" destId="{E0D6D9E0-9E91-4555-A079-81EE03796B1C}" srcOrd="1" destOrd="0" parTransId="{4DB4BF3F-4DBD-41AE-BEEA-0608E4E0B4C4}" sibTransId="{F65C2D9B-26FA-4203-AEAC-F7F6FE29EE46}"/>
    <dgm:cxn modelId="{D8C93DEC-F45F-4BF5-8286-D0BD14BC30A3}" type="presOf" srcId="{FFC5C062-493B-4C2E-9AE4-3B72730D2FF2}" destId="{F7D1A35B-9FFE-4A6A-BA37-52FE54085465}" srcOrd="0" destOrd="0" presId="urn:microsoft.com/office/officeart/2005/8/layout/pictureOrgChart+Icon"/>
    <dgm:cxn modelId="{97EA9ED1-2AD5-49C5-8B91-336D05BF83CC}" srcId="{D698B28A-5454-4C11-9F26-970FF5758970}" destId="{984E62C8-467C-41F8-9D63-94B77B9D58B0}" srcOrd="5" destOrd="0" parTransId="{C29C2F5F-CE44-472E-A437-AD7A849FDFC6}" sibTransId="{04622589-0F92-44F4-9905-C6E8B105A2DB}"/>
    <dgm:cxn modelId="{942DC913-C76A-401C-82EC-52B949BBA9B0}" srcId="{545DF787-9406-457F-840D-596E47B17580}" destId="{D698B28A-5454-4C11-9F26-970FF5758970}" srcOrd="0" destOrd="0" parTransId="{B34C9B10-87F0-4F86-B994-4901DE92C722}" sibTransId="{F48D03DB-3C30-48CC-9C40-0FF567178560}"/>
    <dgm:cxn modelId="{B71C833B-46F6-42A5-88B8-B64F47ACEB47}" type="presOf" srcId="{875CB6E5-915F-4234-A088-F08DA821F5F7}" destId="{C16E26DD-8F11-47E1-A24F-C6E8DC8944CB}" srcOrd="0" destOrd="0" presId="urn:microsoft.com/office/officeart/2005/8/layout/pictureOrgChart+Icon"/>
    <dgm:cxn modelId="{5F6F5D8F-D4A5-4476-8A31-5431B8711029}" srcId="{D698B28A-5454-4C11-9F26-970FF5758970}" destId="{047B66B1-C8F7-4F03-8804-03ACF2E76784}" srcOrd="4" destOrd="0" parTransId="{4CC2F717-A9A2-4DB6-99B1-1ECE8D0DEDA5}" sibTransId="{CD7B7CBC-0C7C-425B-9E11-D00F321105A7}"/>
    <dgm:cxn modelId="{A8C2FA94-675D-4154-BEAC-896641B2E159}" type="presOf" srcId="{5C02270F-8837-4C22-A886-62F01C4F1B10}" destId="{7A8E8DDA-CAD0-4B61-856C-5AE71D8D139D}" srcOrd="0" destOrd="0" presId="urn:microsoft.com/office/officeart/2005/8/layout/pictureOrgChart+Icon"/>
    <dgm:cxn modelId="{8CB3D3A2-4D1D-4D74-B51C-E191A592462C}" type="presOf" srcId="{047B66B1-C8F7-4F03-8804-03ACF2E76784}" destId="{1B12B329-E864-4A0A-BE3E-78CE1FD222D9}" srcOrd="1" destOrd="0" presId="urn:microsoft.com/office/officeart/2005/8/layout/pictureOrgChart+Icon"/>
    <dgm:cxn modelId="{37D163C6-0AEF-486E-B5A0-B6CB420EDACC}" type="presOf" srcId="{0AE15A5F-8263-4642-BCD3-B439BB0EDC8A}" destId="{D3DF2428-F2EB-449F-8249-9FD4F9678471}" srcOrd="0" destOrd="0" presId="urn:microsoft.com/office/officeart/2005/8/layout/pictureOrgChart+Icon"/>
    <dgm:cxn modelId="{5913DECF-14BA-4641-8CFE-30B81A2A85BE}" type="presOf" srcId="{984E62C8-467C-41F8-9D63-94B77B9D58B0}" destId="{1BB3442C-7A0F-4EE4-8B20-6605223387CD}" srcOrd="0" destOrd="0" presId="urn:microsoft.com/office/officeart/2005/8/layout/pictureOrgChart+Icon"/>
    <dgm:cxn modelId="{E0FD9D1A-07A1-44C6-889A-F18088EA8CE0}" type="presOf" srcId="{9E5CB947-86BC-4760-898B-D19C6F8F7FD7}" destId="{786C24A1-802F-4FCC-9BB8-1EF9C68737BB}" srcOrd="0" destOrd="0" presId="urn:microsoft.com/office/officeart/2005/8/layout/pictureOrgChart+Icon"/>
    <dgm:cxn modelId="{F0EE1D83-E2A0-4165-8ADB-B7F63E901FB6}" type="presOf" srcId="{984E62C8-467C-41F8-9D63-94B77B9D58B0}" destId="{43947DB4-FAD1-41CC-9CA2-9ED460675C1C}" srcOrd="1" destOrd="0" presId="urn:microsoft.com/office/officeart/2005/8/layout/pictureOrgChart+Icon"/>
    <dgm:cxn modelId="{73DEBC00-8C4E-46F0-9C59-DE7CC81A9A91}" type="presParOf" srcId="{82890773-47B9-4EB6-8FE6-18745D7CC88B}" destId="{6926D406-C7BC-4E3F-BFC9-4EE6F3A5A353}" srcOrd="0" destOrd="0" presId="urn:microsoft.com/office/officeart/2005/8/layout/pictureOrgChart+Icon"/>
    <dgm:cxn modelId="{D3016BCD-3589-458D-A0B6-6C30182B3F13}" type="presParOf" srcId="{6926D406-C7BC-4E3F-BFC9-4EE6F3A5A353}" destId="{654AFA67-336E-454E-8F88-66717A56F8CD}" srcOrd="0" destOrd="0" presId="urn:microsoft.com/office/officeart/2005/8/layout/pictureOrgChart+Icon"/>
    <dgm:cxn modelId="{613E8936-9C30-40FB-A3AB-27EA96EABFE2}" type="presParOf" srcId="{654AFA67-336E-454E-8F88-66717A56F8CD}" destId="{B7B86830-1F1A-425B-B4C7-8F3F6A05C118}" srcOrd="0" destOrd="0" presId="urn:microsoft.com/office/officeart/2005/8/layout/pictureOrgChart+Icon"/>
    <dgm:cxn modelId="{65209157-A586-4433-9599-C48DEF0F9943}" type="presParOf" srcId="{654AFA67-336E-454E-8F88-66717A56F8CD}" destId="{BEA754E8-DA26-47CF-B435-18DDDDD8FEBC}" srcOrd="1" destOrd="0" presId="urn:microsoft.com/office/officeart/2005/8/layout/pictureOrgChart+Icon"/>
    <dgm:cxn modelId="{A35E77E3-1C4C-4871-8D1A-ED85D88E3F8E}" type="presParOf" srcId="{654AFA67-336E-454E-8F88-66717A56F8CD}" destId="{EFE3ED21-845F-43CF-8ED0-98C0858F0B01}" srcOrd="2" destOrd="0" presId="urn:microsoft.com/office/officeart/2005/8/layout/pictureOrgChart+Icon"/>
    <dgm:cxn modelId="{37AA87F5-193F-4E5D-B7BD-C541970F9A12}" type="presParOf" srcId="{6926D406-C7BC-4E3F-BFC9-4EE6F3A5A353}" destId="{9F19215D-FB5F-49E7-BD0C-41B81F52540C}" srcOrd="1" destOrd="0" presId="urn:microsoft.com/office/officeart/2005/8/layout/pictureOrgChart+Icon"/>
    <dgm:cxn modelId="{FA08A70C-7250-4E09-B509-ACF42387DDD8}" type="presParOf" srcId="{9F19215D-FB5F-49E7-BD0C-41B81F52540C}" destId="{C16E26DD-8F11-47E1-A24F-C6E8DC8944CB}" srcOrd="0" destOrd="0" presId="urn:microsoft.com/office/officeart/2005/8/layout/pictureOrgChart+Icon"/>
    <dgm:cxn modelId="{E32FC166-EF7A-477A-9226-4D1CA0C33DF0}" type="presParOf" srcId="{9F19215D-FB5F-49E7-BD0C-41B81F52540C}" destId="{19DF34AF-B1E2-4B05-B496-62C5CAE7388B}" srcOrd="1" destOrd="0" presId="urn:microsoft.com/office/officeart/2005/8/layout/pictureOrgChart+Icon"/>
    <dgm:cxn modelId="{70883339-C2B7-48F3-9910-F48180799D74}" type="presParOf" srcId="{19DF34AF-B1E2-4B05-B496-62C5CAE7388B}" destId="{210AF2C3-D95C-4355-9636-C94C0CEE51EF}" srcOrd="0" destOrd="0" presId="urn:microsoft.com/office/officeart/2005/8/layout/pictureOrgChart+Icon"/>
    <dgm:cxn modelId="{F78FF374-AE68-4BF6-AEA1-836CE1C59B57}" type="presParOf" srcId="{210AF2C3-D95C-4355-9636-C94C0CEE51EF}" destId="{7A8E8DDA-CAD0-4B61-856C-5AE71D8D139D}" srcOrd="0" destOrd="0" presId="urn:microsoft.com/office/officeart/2005/8/layout/pictureOrgChart+Icon"/>
    <dgm:cxn modelId="{45DA0406-DB83-4359-837C-F347C17F1D10}" type="presParOf" srcId="{210AF2C3-D95C-4355-9636-C94C0CEE51EF}" destId="{8CB52556-9131-4CF0-9D5D-07E9BCD5C8FC}" srcOrd="1" destOrd="0" presId="urn:microsoft.com/office/officeart/2005/8/layout/pictureOrgChart+Icon"/>
    <dgm:cxn modelId="{EBC5417C-E87B-46EB-A7BD-DDDE214D76E7}" type="presParOf" srcId="{210AF2C3-D95C-4355-9636-C94C0CEE51EF}" destId="{51970FE3-384C-4119-B972-926F3DC9C3F0}" srcOrd="2" destOrd="0" presId="urn:microsoft.com/office/officeart/2005/8/layout/pictureOrgChart+Icon"/>
    <dgm:cxn modelId="{00F81F4B-B15D-4AB9-98D8-C36DDB1431E9}" type="presParOf" srcId="{19DF34AF-B1E2-4B05-B496-62C5CAE7388B}" destId="{83908679-34EA-4A74-B8ED-D7BBA1F9D982}" srcOrd="1" destOrd="0" presId="urn:microsoft.com/office/officeart/2005/8/layout/pictureOrgChart+Icon"/>
    <dgm:cxn modelId="{3094A173-78FE-4AC7-A12A-E3021E015BDD}" type="presParOf" srcId="{19DF34AF-B1E2-4B05-B496-62C5CAE7388B}" destId="{3783E4A2-EF03-413F-B0C2-3B16ECEC4BE7}" srcOrd="2" destOrd="0" presId="urn:microsoft.com/office/officeart/2005/8/layout/pictureOrgChart+Icon"/>
    <dgm:cxn modelId="{0713C58B-6C09-4624-96D4-9C4F9A77A1DB}" type="presParOf" srcId="{9F19215D-FB5F-49E7-BD0C-41B81F52540C}" destId="{F7D1A35B-9FFE-4A6A-BA37-52FE54085465}" srcOrd="2" destOrd="0" presId="urn:microsoft.com/office/officeart/2005/8/layout/pictureOrgChart+Icon"/>
    <dgm:cxn modelId="{8F3104D8-AE78-4938-83BC-EC485C819CE3}" type="presParOf" srcId="{9F19215D-FB5F-49E7-BD0C-41B81F52540C}" destId="{42B7483B-57AF-4A87-B69E-B28E126C4F0D}" srcOrd="3" destOrd="0" presId="urn:microsoft.com/office/officeart/2005/8/layout/pictureOrgChart+Icon"/>
    <dgm:cxn modelId="{635EF786-CFEA-4FE8-B456-0B8F714E284C}" type="presParOf" srcId="{42B7483B-57AF-4A87-B69E-B28E126C4F0D}" destId="{B6885510-7F18-4DB9-BDF1-E77E524703A9}" srcOrd="0" destOrd="0" presId="urn:microsoft.com/office/officeart/2005/8/layout/pictureOrgChart+Icon"/>
    <dgm:cxn modelId="{C6133119-E80B-4E99-8454-8318B391405F}" type="presParOf" srcId="{B6885510-7F18-4DB9-BDF1-E77E524703A9}" destId="{12EFDE13-9B85-47D8-8BDC-7699F4F4F689}" srcOrd="0" destOrd="0" presId="urn:microsoft.com/office/officeart/2005/8/layout/pictureOrgChart+Icon"/>
    <dgm:cxn modelId="{8D3BE408-7AF2-4BAE-8F1E-9C971C9ACE38}" type="presParOf" srcId="{B6885510-7F18-4DB9-BDF1-E77E524703A9}" destId="{09A48C77-7070-47B6-AA37-36E91725171D}" srcOrd="1" destOrd="0" presId="urn:microsoft.com/office/officeart/2005/8/layout/pictureOrgChart+Icon"/>
    <dgm:cxn modelId="{88D36107-9836-4B11-821F-51CFB7F8124C}" type="presParOf" srcId="{B6885510-7F18-4DB9-BDF1-E77E524703A9}" destId="{5F9167CE-C41A-46F5-A426-E59D3A9EFE32}" srcOrd="2" destOrd="0" presId="urn:microsoft.com/office/officeart/2005/8/layout/pictureOrgChart+Icon"/>
    <dgm:cxn modelId="{5CE957A3-B2E5-4F62-9E13-1C11C74541AC}" type="presParOf" srcId="{42B7483B-57AF-4A87-B69E-B28E126C4F0D}" destId="{3914C64B-D72A-46D6-9E94-6C5E31EB0303}" srcOrd="1" destOrd="0" presId="urn:microsoft.com/office/officeart/2005/8/layout/pictureOrgChart+Icon"/>
    <dgm:cxn modelId="{DA3C388E-5770-4918-A5AA-8793680B5A41}" type="presParOf" srcId="{42B7483B-57AF-4A87-B69E-B28E126C4F0D}" destId="{3F39FE89-6F26-4A54-A87F-3366F3B55956}" srcOrd="2" destOrd="0" presId="urn:microsoft.com/office/officeart/2005/8/layout/pictureOrgChart+Icon"/>
    <dgm:cxn modelId="{F4A36EB2-1CEC-43E3-94A8-8C045D926EA5}" type="presParOf" srcId="{9F19215D-FB5F-49E7-BD0C-41B81F52540C}" destId="{9C911435-387A-43BB-A33B-6E56CA3FC1D5}" srcOrd="4" destOrd="0" presId="urn:microsoft.com/office/officeart/2005/8/layout/pictureOrgChart+Icon"/>
    <dgm:cxn modelId="{7BB109F2-88CC-4F14-989A-A2F87A240263}" type="presParOf" srcId="{9F19215D-FB5F-49E7-BD0C-41B81F52540C}" destId="{509042AC-9546-45E8-94D4-DB666A97C527}" srcOrd="5" destOrd="0" presId="urn:microsoft.com/office/officeart/2005/8/layout/pictureOrgChart+Icon"/>
    <dgm:cxn modelId="{C569BAA9-06A1-410A-9767-FB43F5D27722}" type="presParOf" srcId="{509042AC-9546-45E8-94D4-DB666A97C527}" destId="{B464F6B7-21B8-4FDD-ABF1-6A98AFB073E9}" srcOrd="0" destOrd="0" presId="urn:microsoft.com/office/officeart/2005/8/layout/pictureOrgChart+Icon"/>
    <dgm:cxn modelId="{49BACE96-D491-471D-B774-D2745A04D5E0}" type="presParOf" srcId="{B464F6B7-21B8-4FDD-ABF1-6A98AFB073E9}" destId="{25B75EB0-F24C-4A0F-BD07-19258B8FB4E0}" srcOrd="0" destOrd="0" presId="urn:microsoft.com/office/officeart/2005/8/layout/pictureOrgChart+Icon"/>
    <dgm:cxn modelId="{55E88969-8584-4ED7-BA1C-1AEA9D4727FD}" type="presParOf" srcId="{B464F6B7-21B8-4FDD-ABF1-6A98AFB073E9}" destId="{EC2C5A4B-D43D-4C47-A5BA-F46871CDF3BB}" srcOrd="1" destOrd="0" presId="urn:microsoft.com/office/officeart/2005/8/layout/pictureOrgChart+Icon"/>
    <dgm:cxn modelId="{B0EDB0BF-9F93-4539-8FDC-47D1DE0A6318}" type="presParOf" srcId="{B464F6B7-21B8-4FDD-ABF1-6A98AFB073E9}" destId="{1B12B329-E864-4A0A-BE3E-78CE1FD222D9}" srcOrd="2" destOrd="0" presId="urn:microsoft.com/office/officeart/2005/8/layout/pictureOrgChart+Icon"/>
    <dgm:cxn modelId="{A2C1AA48-416E-4433-8A30-3D22A2CD3D66}" type="presParOf" srcId="{509042AC-9546-45E8-94D4-DB666A97C527}" destId="{FCA61514-5115-4C70-AB9C-51E9EAFA1B43}" srcOrd="1" destOrd="0" presId="urn:microsoft.com/office/officeart/2005/8/layout/pictureOrgChart+Icon"/>
    <dgm:cxn modelId="{6E007D69-E7FF-4AE2-A68B-9B1807831105}" type="presParOf" srcId="{509042AC-9546-45E8-94D4-DB666A97C527}" destId="{5FAE7EF8-9D45-4664-BE0A-CA4D678B65C3}" srcOrd="2" destOrd="0" presId="urn:microsoft.com/office/officeart/2005/8/layout/pictureOrgChart+Icon"/>
    <dgm:cxn modelId="{29C41E7C-C5F7-4C11-8D4E-B16A55D53E05}" type="presParOf" srcId="{9F19215D-FB5F-49E7-BD0C-41B81F52540C}" destId="{642A0771-25A3-4895-A2FF-C4E2F80EAC44}" srcOrd="6" destOrd="0" presId="urn:microsoft.com/office/officeart/2005/8/layout/pictureOrgChart+Icon"/>
    <dgm:cxn modelId="{B10F1D47-3DF2-4115-B622-C0D6706DD719}" type="presParOf" srcId="{9F19215D-FB5F-49E7-BD0C-41B81F52540C}" destId="{2D5AA62F-ABF0-4995-AB2B-C5417FCF823D}" srcOrd="7" destOrd="0" presId="urn:microsoft.com/office/officeart/2005/8/layout/pictureOrgChart+Icon"/>
    <dgm:cxn modelId="{1F6D62FE-DE24-48E0-9A2D-0655ADB69E18}" type="presParOf" srcId="{2D5AA62F-ABF0-4995-AB2B-C5417FCF823D}" destId="{F0158BAB-2EBD-421E-A971-218ED2DE4918}" srcOrd="0" destOrd="0" presId="urn:microsoft.com/office/officeart/2005/8/layout/pictureOrgChart+Icon"/>
    <dgm:cxn modelId="{81D68F8E-42B3-4610-9BAA-370A06BD4FB1}" type="presParOf" srcId="{F0158BAB-2EBD-421E-A971-218ED2DE4918}" destId="{1BB3442C-7A0F-4EE4-8B20-6605223387CD}" srcOrd="0" destOrd="0" presId="urn:microsoft.com/office/officeart/2005/8/layout/pictureOrgChart+Icon"/>
    <dgm:cxn modelId="{6320CFFB-BB2A-4760-8F56-ADA084C00121}" type="presParOf" srcId="{F0158BAB-2EBD-421E-A971-218ED2DE4918}" destId="{16275B15-B28D-494A-89A2-1107542C951D}" srcOrd="1" destOrd="0" presId="urn:microsoft.com/office/officeart/2005/8/layout/pictureOrgChart+Icon"/>
    <dgm:cxn modelId="{865CBBCD-50DF-4BBE-A337-12969D9D7E11}" type="presParOf" srcId="{F0158BAB-2EBD-421E-A971-218ED2DE4918}" destId="{43947DB4-FAD1-41CC-9CA2-9ED460675C1C}" srcOrd="2" destOrd="0" presId="urn:microsoft.com/office/officeart/2005/8/layout/pictureOrgChart+Icon"/>
    <dgm:cxn modelId="{E3F08CEE-92EA-4151-A2BE-EF82B970C7CD}" type="presParOf" srcId="{2D5AA62F-ABF0-4995-AB2B-C5417FCF823D}" destId="{4BE76F66-B5C1-44C2-9370-55E44FF957A5}" srcOrd="1" destOrd="0" presId="urn:microsoft.com/office/officeart/2005/8/layout/pictureOrgChart+Icon"/>
    <dgm:cxn modelId="{DEF4D08E-6FBD-47A5-A2A1-698624538B31}" type="presParOf" srcId="{2D5AA62F-ABF0-4995-AB2B-C5417FCF823D}" destId="{4F939CB0-CC5A-4F9B-B02B-AA34ECDE0537}" srcOrd="2" destOrd="0" presId="urn:microsoft.com/office/officeart/2005/8/layout/pictureOrgChart+Icon"/>
    <dgm:cxn modelId="{0099AA8A-FBA3-407E-801D-C0842F22F87A}" type="presParOf" srcId="{6926D406-C7BC-4E3F-BFC9-4EE6F3A5A353}" destId="{733CB8C9-8F35-4727-814A-83F2116D9320}" srcOrd="2" destOrd="0" presId="urn:microsoft.com/office/officeart/2005/8/layout/pictureOrgChart+Icon"/>
    <dgm:cxn modelId="{5E63E5CB-DF9E-4B04-B1E4-DDA3A4341AFE}" type="presParOf" srcId="{733CB8C9-8F35-4727-814A-83F2116D9320}" destId="{D3DF2428-F2EB-449F-8249-9FD4F9678471}" srcOrd="0" destOrd="0" presId="urn:microsoft.com/office/officeart/2005/8/layout/pictureOrgChart+Icon"/>
    <dgm:cxn modelId="{828A2837-68AA-40D2-B756-AA557284BE9C}" type="presParOf" srcId="{733CB8C9-8F35-4727-814A-83F2116D9320}" destId="{1F1410F3-D0E7-452B-BE26-115132D86953}" srcOrd="1" destOrd="0" presId="urn:microsoft.com/office/officeart/2005/8/layout/pictureOrgChart+Icon"/>
    <dgm:cxn modelId="{EA203EF2-DEF2-4C1E-8D27-2CFE3A2A544F}" type="presParOf" srcId="{1F1410F3-D0E7-452B-BE26-115132D86953}" destId="{5FA51A1E-40A6-46EE-A4BD-02AA60728908}" srcOrd="0" destOrd="0" presId="urn:microsoft.com/office/officeart/2005/8/layout/pictureOrgChart+Icon"/>
    <dgm:cxn modelId="{6004B8A6-EB25-41D3-A826-E611265B34AC}" type="presParOf" srcId="{5FA51A1E-40A6-46EE-A4BD-02AA60728908}" destId="{786C24A1-802F-4FCC-9BB8-1EF9C68737BB}" srcOrd="0" destOrd="0" presId="urn:microsoft.com/office/officeart/2005/8/layout/pictureOrgChart+Icon"/>
    <dgm:cxn modelId="{50007EFE-6677-441C-A710-64CC482BF717}" type="presParOf" srcId="{5FA51A1E-40A6-46EE-A4BD-02AA60728908}" destId="{E9EA9A96-2381-4594-8567-EE603639A444}" srcOrd="1" destOrd="0" presId="urn:microsoft.com/office/officeart/2005/8/layout/pictureOrgChart+Icon"/>
    <dgm:cxn modelId="{873F3CA0-3C15-406C-A116-A6FEABAA6F45}" type="presParOf" srcId="{5FA51A1E-40A6-46EE-A4BD-02AA60728908}" destId="{200A032D-4D73-4CF8-8A20-1DEA0F1464AF}" srcOrd="2" destOrd="0" presId="urn:microsoft.com/office/officeart/2005/8/layout/pictureOrgChart+Icon"/>
    <dgm:cxn modelId="{A7D817B5-E807-4386-80AF-B4BF98B18763}" type="presParOf" srcId="{1F1410F3-D0E7-452B-BE26-115132D86953}" destId="{D51AB987-F971-4215-8462-DEBAFB04ADB6}" srcOrd="1" destOrd="0" presId="urn:microsoft.com/office/officeart/2005/8/layout/pictureOrgChart+Icon"/>
    <dgm:cxn modelId="{B8469716-FAB6-4263-84CF-F56F14E2D8B8}" type="presParOf" srcId="{1F1410F3-D0E7-452B-BE26-115132D86953}" destId="{CF1D19C6-7318-45FC-A601-C3399CB98306}" srcOrd="2" destOrd="0" presId="urn:microsoft.com/office/officeart/2005/8/layout/pictureOrgChart+Icon"/>
    <dgm:cxn modelId="{A3401D27-26E6-4CD1-BE53-500DC8849083}" type="presParOf" srcId="{733CB8C9-8F35-4727-814A-83F2116D9320}" destId="{C5CBDFF3-7383-4D34-8DD1-8F92D04AD7F0}" srcOrd="2" destOrd="0" presId="urn:microsoft.com/office/officeart/2005/8/layout/pictureOrgChart+Icon"/>
    <dgm:cxn modelId="{CA8EF42C-B896-4C77-847A-72683A3420E5}" type="presParOf" srcId="{733CB8C9-8F35-4727-814A-83F2116D9320}" destId="{C73D50DA-62CF-4109-8BF6-A12F121700F7}" srcOrd="3" destOrd="0" presId="urn:microsoft.com/office/officeart/2005/8/layout/pictureOrgChart+Icon"/>
    <dgm:cxn modelId="{3F003B50-C799-4171-8E66-2B8664CECB79}" type="presParOf" srcId="{C73D50DA-62CF-4109-8BF6-A12F121700F7}" destId="{3474E100-EBEF-4664-BAAA-0B0BD3B32A55}" srcOrd="0" destOrd="0" presId="urn:microsoft.com/office/officeart/2005/8/layout/pictureOrgChart+Icon"/>
    <dgm:cxn modelId="{901D0B71-3207-478C-9A52-F2961BE884B0}" type="presParOf" srcId="{3474E100-EBEF-4664-BAAA-0B0BD3B32A55}" destId="{7D19619A-531E-4902-BA6A-14D61EDD4D5E}" srcOrd="0" destOrd="0" presId="urn:microsoft.com/office/officeart/2005/8/layout/pictureOrgChart+Icon"/>
    <dgm:cxn modelId="{690367C2-8767-4C7B-9A37-9AC28CDFDC76}" type="presParOf" srcId="{3474E100-EBEF-4664-BAAA-0B0BD3B32A55}" destId="{BEAF773E-0F9A-4841-9E4E-8613CDB2C54D}" srcOrd="1" destOrd="0" presId="urn:microsoft.com/office/officeart/2005/8/layout/pictureOrgChart+Icon"/>
    <dgm:cxn modelId="{20645C2E-BFBB-4CAE-B316-0AE5F8B19CAF}" type="presParOf" srcId="{3474E100-EBEF-4664-BAAA-0B0BD3B32A55}" destId="{73235EF5-3A1D-467C-968A-6479209FD9DA}" srcOrd="2" destOrd="0" presId="urn:microsoft.com/office/officeart/2005/8/layout/pictureOrgChart+Icon"/>
    <dgm:cxn modelId="{51A62559-92C9-4306-8254-C34B2CB44B38}" type="presParOf" srcId="{C73D50DA-62CF-4109-8BF6-A12F121700F7}" destId="{A65C9F60-74E5-46FA-AD3F-6703441B9B5F}" srcOrd="1" destOrd="0" presId="urn:microsoft.com/office/officeart/2005/8/layout/pictureOrgChart+Icon"/>
    <dgm:cxn modelId="{2C0519F2-4DF8-4A73-BB6E-24A7DA224CFA}" type="presParOf" srcId="{C73D50DA-62CF-4109-8BF6-A12F121700F7}" destId="{8BB470B5-2FFD-4697-ADC7-21A32B6016CF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BDFF3-7383-4D34-8DD1-8F92D04AD7F0}">
      <dsp:nvSpPr>
        <dsp:cNvPr id="0" name=""/>
        <dsp:cNvSpPr/>
      </dsp:nvSpPr>
      <dsp:spPr>
        <a:xfrm>
          <a:off x="4905103" y="1159883"/>
          <a:ext cx="222247" cy="973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655"/>
              </a:lnTo>
              <a:lnTo>
                <a:pt x="222247" y="97365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F2428-F2EB-449F-8249-9FD4F9678471}">
      <dsp:nvSpPr>
        <dsp:cNvPr id="0" name=""/>
        <dsp:cNvSpPr/>
      </dsp:nvSpPr>
      <dsp:spPr>
        <a:xfrm>
          <a:off x="4682855" y="1159883"/>
          <a:ext cx="222247" cy="973655"/>
        </a:xfrm>
        <a:custGeom>
          <a:avLst/>
          <a:gdLst/>
          <a:ahLst/>
          <a:cxnLst/>
          <a:rect l="0" t="0" r="0" b="0"/>
          <a:pathLst>
            <a:path>
              <a:moveTo>
                <a:pt x="222247" y="0"/>
              </a:moveTo>
              <a:lnTo>
                <a:pt x="222247" y="973655"/>
              </a:lnTo>
              <a:lnTo>
                <a:pt x="0" y="97365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A0771-25A3-4895-A2FF-C4E2F80EAC44}">
      <dsp:nvSpPr>
        <dsp:cNvPr id="0" name=""/>
        <dsp:cNvSpPr/>
      </dsp:nvSpPr>
      <dsp:spPr>
        <a:xfrm>
          <a:off x="4905103" y="1159883"/>
          <a:ext cx="3841706" cy="1947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5064"/>
              </a:lnTo>
              <a:lnTo>
                <a:pt x="3841706" y="1725064"/>
              </a:lnTo>
              <a:lnTo>
                <a:pt x="3841706" y="1947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11435-387A-43BB-A33B-6E56CA3FC1D5}">
      <dsp:nvSpPr>
        <dsp:cNvPr id="0" name=""/>
        <dsp:cNvSpPr/>
      </dsp:nvSpPr>
      <dsp:spPr>
        <a:xfrm>
          <a:off x="4905103" y="1159883"/>
          <a:ext cx="1295131" cy="1949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7212"/>
              </a:lnTo>
              <a:lnTo>
                <a:pt x="1295131" y="1727212"/>
              </a:lnTo>
              <a:lnTo>
                <a:pt x="1295131" y="194945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1A35B-9FFE-4A6A-BA37-52FE54085465}">
      <dsp:nvSpPr>
        <dsp:cNvPr id="0" name=""/>
        <dsp:cNvSpPr/>
      </dsp:nvSpPr>
      <dsp:spPr>
        <a:xfrm>
          <a:off x="3624534" y="1159883"/>
          <a:ext cx="1280568" cy="1947311"/>
        </a:xfrm>
        <a:custGeom>
          <a:avLst/>
          <a:gdLst/>
          <a:ahLst/>
          <a:cxnLst/>
          <a:rect l="0" t="0" r="0" b="0"/>
          <a:pathLst>
            <a:path>
              <a:moveTo>
                <a:pt x="1280568" y="0"/>
              </a:moveTo>
              <a:lnTo>
                <a:pt x="1280568" y="1725064"/>
              </a:lnTo>
              <a:lnTo>
                <a:pt x="0" y="1725064"/>
              </a:lnTo>
              <a:lnTo>
                <a:pt x="0" y="1947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E26DD-8F11-47E1-A24F-C6E8DC8944CB}">
      <dsp:nvSpPr>
        <dsp:cNvPr id="0" name=""/>
        <dsp:cNvSpPr/>
      </dsp:nvSpPr>
      <dsp:spPr>
        <a:xfrm>
          <a:off x="1063396" y="1159883"/>
          <a:ext cx="3841706" cy="1947311"/>
        </a:xfrm>
        <a:custGeom>
          <a:avLst/>
          <a:gdLst/>
          <a:ahLst/>
          <a:cxnLst/>
          <a:rect l="0" t="0" r="0" b="0"/>
          <a:pathLst>
            <a:path>
              <a:moveTo>
                <a:pt x="3841706" y="0"/>
              </a:moveTo>
              <a:lnTo>
                <a:pt x="3841706" y="1725064"/>
              </a:lnTo>
              <a:lnTo>
                <a:pt x="0" y="1725064"/>
              </a:lnTo>
              <a:lnTo>
                <a:pt x="0" y="19473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86830-1F1A-425B-B4C7-8F3F6A05C118}">
      <dsp:nvSpPr>
        <dsp:cNvPr id="0" name=""/>
        <dsp:cNvSpPr/>
      </dsp:nvSpPr>
      <dsp:spPr>
        <a:xfrm>
          <a:off x="3846781" y="101562"/>
          <a:ext cx="2116642" cy="1058321"/>
        </a:xfrm>
        <a:prstGeom prst="rect">
          <a:avLst/>
        </a:prstGeom>
        <a:solidFill>
          <a:srgbClr val="169E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Variable</a:t>
          </a:r>
          <a:endParaRPr lang="en-US" sz="1900" b="1" kern="1200" dirty="0"/>
        </a:p>
      </dsp:txBody>
      <dsp:txXfrm>
        <a:off x="3846781" y="101562"/>
        <a:ext cx="2116642" cy="1058321"/>
      </dsp:txXfrm>
    </dsp:sp>
    <dsp:sp modelId="{BEA754E8-DA26-47CF-B435-18DDDDD8FEBC}">
      <dsp:nvSpPr>
        <dsp:cNvPr id="0" name=""/>
        <dsp:cNvSpPr/>
      </dsp:nvSpPr>
      <dsp:spPr>
        <a:xfrm>
          <a:off x="3952613" y="207394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E8DDA-CAD0-4B61-856C-5AE71D8D139D}">
      <dsp:nvSpPr>
        <dsp:cNvPr id="0" name=""/>
        <dsp:cNvSpPr/>
      </dsp:nvSpPr>
      <dsp:spPr>
        <a:xfrm>
          <a:off x="5074" y="3107195"/>
          <a:ext cx="2116642" cy="1058321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Discrete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</a:rPr>
            <a:t>Shoe size 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5074" y="3107195"/>
        <a:ext cx="2116642" cy="1058321"/>
      </dsp:txXfrm>
    </dsp:sp>
    <dsp:sp modelId="{8CB52556-9131-4CF0-9D5D-07E9BCD5C8FC}">
      <dsp:nvSpPr>
        <dsp:cNvPr id="0" name=""/>
        <dsp:cNvSpPr/>
      </dsp:nvSpPr>
      <dsp:spPr>
        <a:xfrm>
          <a:off x="110906" y="3213027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FDE13-9B85-47D8-8BDC-7699F4F4F689}">
      <dsp:nvSpPr>
        <dsp:cNvPr id="0" name=""/>
        <dsp:cNvSpPr/>
      </dsp:nvSpPr>
      <dsp:spPr>
        <a:xfrm>
          <a:off x="2566212" y="3107195"/>
          <a:ext cx="2116642" cy="1058321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Continuous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</a:rPr>
            <a:t>Weight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2566212" y="3107195"/>
        <a:ext cx="2116642" cy="1058321"/>
      </dsp:txXfrm>
    </dsp:sp>
    <dsp:sp modelId="{09A48C77-7070-47B6-AA37-36E91725171D}">
      <dsp:nvSpPr>
        <dsp:cNvPr id="0" name=""/>
        <dsp:cNvSpPr/>
      </dsp:nvSpPr>
      <dsp:spPr>
        <a:xfrm>
          <a:off x="2672044" y="3213027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75EB0-F24C-4A0F-BD07-19258B8FB4E0}">
      <dsp:nvSpPr>
        <dsp:cNvPr id="0" name=""/>
        <dsp:cNvSpPr/>
      </dsp:nvSpPr>
      <dsp:spPr>
        <a:xfrm>
          <a:off x="5141913" y="3109343"/>
          <a:ext cx="2116642" cy="1058321"/>
        </a:xfrm>
        <a:prstGeom prst="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Nominal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</a:rPr>
            <a:t>Eye Color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5141913" y="3109343"/>
        <a:ext cx="2116642" cy="1058321"/>
      </dsp:txXfrm>
    </dsp:sp>
    <dsp:sp modelId="{EC2C5A4B-D43D-4C47-A5BA-F46871CDF3BB}">
      <dsp:nvSpPr>
        <dsp:cNvPr id="0" name=""/>
        <dsp:cNvSpPr/>
      </dsp:nvSpPr>
      <dsp:spPr>
        <a:xfrm>
          <a:off x="5233182" y="3213027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3442C-7A0F-4EE4-8B20-6605223387CD}">
      <dsp:nvSpPr>
        <dsp:cNvPr id="0" name=""/>
        <dsp:cNvSpPr/>
      </dsp:nvSpPr>
      <dsp:spPr>
        <a:xfrm>
          <a:off x="7688488" y="3107195"/>
          <a:ext cx="2116642" cy="105832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Ordina</a:t>
          </a:r>
          <a:r>
            <a:rPr lang="en-US" sz="1900" kern="1200" dirty="0" smtClean="0"/>
            <a:t>l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</a:rPr>
            <a:t>Rating</a:t>
          </a:r>
          <a:endParaRPr lang="en-US" sz="1900" b="0" kern="1200" dirty="0">
            <a:solidFill>
              <a:schemeClr val="bg1"/>
            </a:solidFill>
          </a:endParaRPr>
        </a:p>
      </dsp:txBody>
      <dsp:txXfrm>
        <a:off x="7688488" y="3107195"/>
        <a:ext cx="2116642" cy="1058321"/>
      </dsp:txXfrm>
    </dsp:sp>
    <dsp:sp modelId="{16275B15-B28D-494A-89A2-1107542C951D}">
      <dsp:nvSpPr>
        <dsp:cNvPr id="0" name=""/>
        <dsp:cNvSpPr/>
      </dsp:nvSpPr>
      <dsp:spPr>
        <a:xfrm>
          <a:off x="7794320" y="3213027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C24A1-802F-4FCC-9BB8-1EF9C68737BB}">
      <dsp:nvSpPr>
        <dsp:cNvPr id="0" name=""/>
        <dsp:cNvSpPr/>
      </dsp:nvSpPr>
      <dsp:spPr>
        <a:xfrm>
          <a:off x="2566212" y="1604378"/>
          <a:ext cx="2116642" cy="1058321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Numerical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Age, number of pets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566212" y="1604378"/>
        <a:ext cx="2116642" cy="1058321"/>
      </dsp:txXfrm>
    </dsp:sp>
    <dsp:sp modelId="{E9EA9A96-2381-4594-8567-EE603639A444}">
      <dsp:nvSpPr>
        <dsp:cNvPr id="0" name=""/>
        <dsp:cNvSpPr/>
      </dsp:nvSpPr>
      <dsp:spPr>
        <a:xfrm>
          <a:off x="2672044" y="1710210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9619A-531E-4902-BA6A-14D61EDD4D5E}">
      <dsp:nvSpPr>
        <dsp:cNvPr id="0" name=""/>
        <dsp:cNvSpPr/>
      </dsp:nvSpPr>
      <dsp:spPr>
        <a:xfrm>
          <a:off x="5127350" y="1604378"/>
          <a:ext cx="2116642" cy="10583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4040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Categorical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</a:rPr>
            <a:t>Gender, blood group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5127350" y="1604378"/>
        <a:ext cx="2116642" cy="1058321"/>
      </dsp:txXfrm>
    </dsp:sp>
    <dsp:sp modelId="{BEAF773E-0F9A-4841-9E4E-8613CDB2C54D}">
      <dsp:nvSpPr>
        <dsp:cNvPr id="0" name=""/>
        <dsp:cNvSpPr/>
      </dsp:nvSpPr>
      <dsp:spPr>
        <a:xfrm>
          <a:off x="5233182" y="1710210"/>
          <a:ext cx="634992" cy="846657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3A5F2-5442-4286-91D8-ED30C6028A8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51453-AAA2-4D93-B022-B77E660A2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53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AA1C8-0B5E-44BA-AC03-210D5E39D8FC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0591C-69FA-48BE-B85A-726797F75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0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324B6B-6E09-394B-A6FE-4FF57B90A5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19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63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3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21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0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1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32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0591C-69FA-48BE-B85A-726797F75A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8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89BF-B480-49FF-85FA-F260F853D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07B53-53A3-4DDE-98F9-0A502C298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BAD75-BBD7-4173-B895-F8492D59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39532-0316-4264-BD80-B21A1E01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5FBA-5225-4108-80E1-CE6DAEF9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7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DBC5A-8C61-4DFF-AE6D-BED1CA86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13CB5-F4A5-4D8E-AA49-AC8021256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E59E6-49EA-424F-A219-B45CB12955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EAD30-0007-475E-9BC3-C93E7FC7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177A-4310-494F-964C-DCED7B50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5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1594B-5B59-43DB-9F01-3C548D024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C2C83-9D5F-4200-9B3C-72150075F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6398-55DB-43BE-B988-317F0832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B13F6-BE2D-46F4-A36B-E4F1B9F4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9EBA6-2961-4105-B8D5-0BE948B5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83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50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6260951" y="6558701"/>
            <a:ext cx="5931049" cy="299299"/>
            <a:chOff x="6260951" y="6558701"/>
            <a:chExt cx="5931049" cy="299299"/>
          </a:xfrm>
        </p:grpSpPr>
        <p:sp>
          <p:nvSpPr>
            <p:cNvPr id="12" name="Rectangle 15"/>
            <p:cNvSpPr/>
            <p:nvPr userDrawn="1"/>
          </p:nvSpPr>
          <p:spPr>
            <a:xfrm>
              <a:off x="6260951" y="6558701"/>
              <a:ext cx="5931049" cy="299299"/>
            </a:xfrm>
            <a:custGeom>
              <a:avLst/>
              <a:gdLst>
                <a:gd name="connsiteX0" fmla="*/ 0 w 5931049"/>
                <a:gd name="connsiteY0" fmla="*/ 0 h 299299"/>
                <a:gd name="connsiteX1" fmla="*/ 5931049 w 5931049"/>
                <a:gd name="connsiteY1" fmla="*/ 0 h 299299"/>
                <a:gd name="connsiteX2" fmla="*/ 5931049 w 5931049"/>
                <a:gd name="connsiteY2" fmla="*/ 299299 h 299299"/>
                <a:gd name="connsiteX3" fmla="*/ 0 w 5931049"/>
                <a:gd name="connsiteY3" fmla="*/ 299299 h 299299"/>
                <a:gd name="connsiteX4" fmla="*/ 0 w 5931049"/>
                <a:gd name="connsiteY4" fmla="*/ 0 h 299299"/>
                <a:gd name="connsiteX0" fmla="*/ 209228 w 5931049"/>
                <a:gd name="connsiteY0" fmla="*/ 0 h 299299"/>
                <a:gd name="connsiteX1" fmla="*/ 5931049 w 5931049"/>
                <a:gd name="connsiteY1" fmla="*/ 0 h 299299"/>
                <a:gd name="connsiteX2" fmla="*/ 5931049 w 5931049"/>
                <a:gd name="connsiteY2" fmla="*/ 299299 h 299299"/>
                <a:gd name="connsiteX3" fmla="*/ 0 w 5931049"/>
                <a:gd name="connsiteY3" fmla="*/ 299299 h 299299"/>
                <a:gd name="connsiteX4" fmla="*/ 209228 w 5931049"/>
                <a:gd name="connsiteY4" fmla="*/ 0 h 29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049" h="299299">
                  <a:moveTo>
                    <a:pt x="209228" y="0"/>
                  </a:moveTo>
                  <a:lnTo>
                    <a:pt x="5931049" y="0"/>
                  </a:lnTo>
                  <a:lnTo>
                    <a:pt x="5931049" y="299299"/>
                  </a:lnTo>
                  <a:lnTo>
                    <a:pt x="0" y="299299"/>
                  </a:lnTo>
                  <a:lnTo>
                    <a:pt x="20922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 userDrawn="1"/>
          </p:nvGrpSpPr>
          <p:grpSpPr>
            <a:xfrm>
              <a:off x="8799513" y="6615920"/>
              <a:ext cx="2703555" cy="162839"/>
              <a:chOff x="8799513" y="6615920"/>
              <a:chExt cx="2703555" cy="162839"/>
            </a:xfrm>
          </p:grpSpPr>
          <p:cxnSp>
            <p:nvCxnSpPr>
              <p:cNvPr id="14" name="Straight Connector 13"/>
              <p:cNvCxnSpPr/>
              <p:nvPr userDrawn="1"/>
            </p:nvCxnSpPr>
            <p:spPr>
              <a:xfrm flipH="1">
                <a:off x="8799513" y="6615920"/>
                <a:ext cx="106492" cy="16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11396576" y="6615920"/>
                <a:ext cx="106492" cy="16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13"/>
          <p:cNvSpPr/>
          <p:nvPr userDrawn="1"/>
        </p:nvSpPr>
        <p:spPr>
          <a:xfrm>
            <a:off x="0" y="0"/>
            <a:ext cx="10843708" cy="763793"/>
          </a:xfrm>
          <a:custGeom>
            <a:avLst/>
            <a:gdLst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843708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338099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3708" h="763793">
                <a:moveTo>
                  <a:pt x="0" y="0"/>
                </a:moveTo>
                <a:lnTo>
                  <a:pt x="10843708" y="0"/>
                </a:lnTo>
                <a:lnTo>
                  <a:pt x="10338099" y="763793"/>
                </a:lnTo>
                <a:lnTo>
                  <a:pt x="0" y="76379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44" y="86060"/>
            <a:ext cx="914636" cy="5887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10972800" cy="4114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88937"/>
            <a:ext cx="9624163" cy="585920"/>
          </a:xfrm>
        </p:spPr>
        <p:txBody>
          <a:bodyPr anchor="ctr">
            <a:normAutofit/>
          </a:bodyPr>
          <a:lstStyle>
            <a:lvl1pPr marL="0" indent="0">
              <a:buNone/>
              <a:defRPr sz="23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Page Heading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649413"/>
            <a:ext cx="10972800" cy="636587"/>
          </a:xfrm>
        </p:spPr>
        <p:txBody>
          <a:bodyPr anchor="ctr">
            <a:normAutofit/>
          </a:bodyPr>
          <a:lstStyle>
            <a:lvl1pPr marL="0" indent="0">
              <a:buNone/>
              <a:defRPr sz="2200" b="1"/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6483177" y="6648872"/>
            <a:ext cx="20795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79C7C16D-3FCE-4FD9-B5D5-8D283AC2A2D0}" type="datetime4">
              <a:rPr lang="en-US" sz="900" smtClean="0">
                <a:solidFill>
                  <a:schemeClr val="bg1"/>
                </a:solidFill>
              </a:rPr>
              <a:t>February 18, 2020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03068" y="6648872"/>
            <a:ext cx="33451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13DD8D3D-9F5D-40B5-8723-5F4A9233747C}" type="slidenum">
              <a:rPr lang="en-US" sz="900" smtClean="0">
                <a:solidFill>
                  <a:schemeClr val="bg1"/>
                </a:solidFill>
              </a:r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128072" y="6648872"/>
            <a:ext cx="20795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bg1"/>
                </a:solidFill>
              </a:rPr>
              <a:t>© 2018 EXLSERVICE HOLDINGS, INC</a:t>
            </a:r>
          </a:p>
        </p:txBody>
      </p:sp>
    </p:spTree>
    <p:extLst>
      <p:ext uri="{BB962C8B-B14F-4D97-AF65-F5344CB8AC3E}">
        <p14:creationId xmlns:p14="http://schemas.microsoft.com/office/powerpoint/2010/main" val="419804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53DA-5471-4080-82F1-2B1E072D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93851-F29F-43A3-8280-78A6BB11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9EE2A-40BB-4EED-B3A7-DE3E0D36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88C34-E12A-47C3-A88E-F48DDD23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86E93-EA61-4056-B878-3388DE28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C7646-B8B0-4B66-8A2B-BE33EB96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AEB4D-E2CE-4E1A-AFF0-A8826795C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4C47-84C4-4DED-BC45-08D65011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A9476-0E44-442D-A11B-BA48BAB0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35410-8B58-41D0-A6CF-3D3BB9E7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67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176D-7EE0-43EB-B18E-C956B8F5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5896-FCC4-4DD9-ADB4-8C922BC44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9C587-2D52-4126-8AA2-A4E1462FC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C858E-F0EC-4964-8245-CB8B48CF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58A34-AD93-4B8B-B30D-6D82BA26B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A7CFB-0C18-49F9-A0BA-5625A55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0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778A-F2A6-4E61-83CF-58542C10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17F2-3899-414C-B315-B7E0F0C12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951D2-FF52-4975-9ED9-D2106D27F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9ED69-9734-4752-B702-809BB5EF3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CAA30-D2FD-4A25-AD7B-B6E9A8F36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0DF6D-67EA-4A8A-BE0B-B0B3FE2D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DFAEFB-E82C-449F-BCA8-69453ED9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1075C-D319-4AEC-A4DD-57915704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EED3D-5465-4B21-A689-197DA39B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21353-68B2-4593-89BF-05A85601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65930-09E5-490B-9F57-5CFFAB78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F30BD-60D8-482E-B6CC-DA679972A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4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8A56F-65D1-4DD3-AB33-1EA03F9A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84FA7E-152B-40CD-A0CE-FD3569522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1B17B-4480-4AF9-87C9-B5E0C322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32AB-963D-4694-85FF-1D779A106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BFB2D-C584-49AE-8EEE-FC6D8AC1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B985E-CC89-46AC-A6D4-D47631D2D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87679-84D2-4E8F-BB33-0814DD79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761A2D-2183-4253-AB9E-D24B0ED63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0F29C-4DF6-4B59-9C5D-1ECC1B03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9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C87C-9963-41CF-B0B5-049141CF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4C6D48-9897-4524-B6D7-1C390B582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2B06E-085A-4010-9A63-15BA88A54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434B2-5EEE-4378-B356-0CA5B689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6ADD11-9E51-4C0F-8636-487241E8B88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0DB89-BA00-4C70-8624-CA0E4A32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3B808-C98A-4493-9561-DDADA044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878C68-2F10-46D8-90A3-EF8B7D860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073E3-0E05-4B54-86D5-165EFE036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44" y="86060"/>
            <a:ext cx="914636" cy="588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13"/>
          <p:cNvSpPr/>
          <p:nvPr userDrawn="1"/>
        </p:nvSpPr>
        <p:spPr>
          <a:xfrm>
            <a:off x="0" y="0"/>
            <a:ext cx="10843708" cy="763793"/>
          </a:xfrm>
          <a:custGeom>
            <a:avLst/>
            <a:gdLst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843708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  <a:gd name="connsiteX0" fmla="*/ 0 w 10843708"/>
              <a:gd name="connsiteY0" fmla="*/ 0 h 763793"/>
              <a:gd name="connsiteX1" fmla="*/ 10843708 w 10843708"/>
              <a:gd name="connsiteY1" fmla="*/ 0 h 763793"/>
              <a:gd name="connsiteX2" fmla="*/ 10338099 w 10843708"/>
              <a:gd name="connsiteY2" fmla="*/ 763793 h 763793"/>
              <a:gd name="connsiteX3" fmla="*/ 0 w 10843708"/>
              <a:gd name="connsiteY3" fmla="*/ 763793 h 763793"/>
              <a:gd name="connsiteX4" fmla="*/ 0 w 10843708"/>
              <a:gd name="connsiteY4" fmla="*/ 0 h 76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3708" h="763793">
                <a:moveTo>
                  <a:pt x="0" y="0"/>
                </a:moveTo>
                <a:lnTo>
                  <a:pt x="10843708" y="0"/>
                </a:lnTo>
                <a:lnTo>
                  <a:pt x="10338099" y="763793"/>
                </a:lnTo>
                <a:lnTo>
                  <a:pt x="0" y="76379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260951" y="6597337"/>
            <a:ext cx="5931049" cy="299299"/>
            <a:chOff x="6260951" y="6558701"/>
            <a:chExt cx="5931049" cy="299299"/>
          </a:xfrm>
        </p:grpSpPr>
        <p:sp>
          <p:nvSpPr>
            <p:cNvPr id="10" name="Rectangle 15"/>
            <p:cNvSpPr/>
            <p:nvPr userDrawn="1"/>
          </p:nvSpPr>
          <p:spPr>
            <a:xfrm>
              <a:off x="6260951" y="6558701"/>
              <a:ext cx="5931049" cy="299299"/>
            </a:xfrm>
            <a:custGeom>
              <a:avLst/>
              <a:gdLst>
                <a:gd name="connsiteX0" fmla="*/ 0 w 5931049"/>
                <a:gd name="connsiteY0" fmla="*/ 0 h 299299"/>
                <a:gd name="connsiteX1" fmla="*/ 5931049 w 5931049"/>
                <a:gd name="connsiteY1" fmla="*/ 0 h 299299"/>
                <a:gd name="connsiteX2" fmla="*/ 5931049 w 5931049"/>
                <a:gd name="connsiteY2" fmla="*/ 299299 h 299299"/>
                <a:gd name="connsiteX3" fmla="*/ 0 w 5931049"/>
                <a:gd name="connsiteY3" fmla="*/ 299299 h 299299"/>
                <a:gd name="connsiteX4" fmla="*/ 0 w 5931049"/>
                <a:gd name="connsiteY4" fmla="*/ 0 h 299299"/>
                <a:gd name="connsiteX0" fmla="*/ 209228 w 5931049"/>
                <a:gd name="connsiteY0" fmla="*/ 0 h 299299"/>
                <a:gd name="connsiteX1" fmla="*/ 5931049 w 5931049"/>
                <a:gd name="connsiteY1" fmla="*/ 0 h 299299"/>
                <a:gd name="connsiteX2" fmla="*/ 5931049 w 5931049"/>
                <a:gd name="connsiteY2" fmla="*/ 299299 h 299299"/>
                <a:gd name="connsiteX3" fmla="*/ 0 w 5931049"/>
                <a:gd name="connsiteY3" fmla="*/ 299299 h 299299"/>
                <a:gd name="connsiteX4" fmla="*/ 209228 w 5931049"/>
                <a:gd name="connsiteY4" fmla="*/ 0 h 29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31049" h="299299">
                  <a:moveTo>
                    <a:pt x="209228" y="0"/>
                  </a:moveTo>
                  <a:lnTo>
                    <a:pt x="5931049" y="0"/>
                  </a:lnTo>
                  <a:lnTo>
                    <a:pt x="5931049" y="299299"/>
                  </a:lnTo>
                  <a:lnTo>
                    <a:pt x="0" y="299299"/>
                  </a:lnTo>
                  <a:lnTo>
                    <a:pt x="20922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 userDrawn="1"/>
          </p:nvGrpSpPr>
          <p:grpSpPr>
            <a:xfrm>
              <a:off x="8799513" y="6615920"/>
              <a:ext cx="2703555" cy="162839"/>
              <a:chOff x="8799513" y="6615920"/>
              <a:chExt cx="2703555" cy="162839"/>
            </a:xfrm>
          </p:grpSpPr>
          <p:cxnSp>
            <p:nvCxnSpPr>
              <p:cNvPr id="12" name="Straight Connector 11"/>
              <p:cNvCxnSpPr/>
              <p:nvPr userDrawn="1"/>
            </p:nvCxnSpPr>
            <p:spPr>
              <a:xfrm flipH="1">
                <a:off x="8799513" y="6615920"/>
                <a:ext cx="106492" cy="16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 flipH="1">
                <a:off x="11396576" y="6615920"/>
                <a:ext cx="106492" cy="1628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4"/>
          <p:cNvSpPr/>
          <p:nvPr userDrawn="1"/>
        </p:nvSpPr>
        <p:spPr>
          <a:xfrm>
            <a:off x="6995470" y="6650415"/>
            <a:ext cx="9717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9C7C16D-3FCE-4FD9-B5D5-8D283AC2A2D0}" type="datetime4">
              <a:rPr lang="en-US" sz="900" smtClean="0">
                <a:solidFill>
                  <a:schemeClr val="bg1"/>
                </a:solidFill>
              </a:rPr>
              <a:pPr/>
              <a:t>February 18, 2020</a:t>
            </a:fld>
            <a:endParaRPr lang="en-US" sz="10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9182305" y="6709750"/>
            <a:ext cx="20795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</a:rPr>
              <a:t>© </a:t>
            </a:r>
            <a:r>
              <a:rPr lang="en-US" sz="900" dirty="0" smtClean="0">
                <a:solidFill>
                  <a:schemeClr val="bg1"/>
                </a:solidFill>
              </a:rPr>
              <a:t>2020 </a:t>
            </a:r>
            <a:r>
              <a:rPr lang="en-US" sz="900" dirty="0">
                <a:solidFill>
                  <a:schemeClr val="bg1"/>
                </a:solidFill>
              </a:rPr>
              <a:t>EXLSERVICE HOLDINGS, INC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1734824" y="6594333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13DD8D3D-9F5D-40B5-8723-5F4A9233747C}" type="slidenum">
              <a:rPr lang="en-US" sz="1800" smtClean="0">
                <a:solidFill>
                  <a:schemeClr val="bg1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9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2.jpeg"/><Relationship Id="rId7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onlinestatbook.com/stat_sim/sampling_dist/Content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nlinestatbook.com/stat_sim/sampling_dist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7"/>
          <a:stretch/>
        </p:blipFill>
        <p:spPr>
          <a:xfrm>
            <a:off x="0" y="0"/>
            <a:ext cx="974596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2" r="1"/>
          <a:stretch/>
        </p:blipFill>
        <p:spPr>
          <a:xfrm>
            <a:off x="2738100" y="0"/>
            <a:ext cx="9924828" cy="6864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55" y="335832"/>
            <a:ext cx="983275" cy="6329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9"/>
          <p:cNvSpPr txBox="1">
            <a:spLocks/>
          </p:cNvSpPr>
          <p:nvPr/>
        </p:nvSpPr>
        <p:spPr>
          <a:xfrm>
            <a:off x="6518994" y="3008086"/>
            <a:ext cx="6143934" cy="21113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Stats  Analysis</a:t>
            </a:r>
          </a:p>
        </p:txBody>
      </p:sp>
    </p:spTree>
    <p:extLst>
      <p:ext uri="{BB962C8B-B14F-4D97-AF65-F5344CB8AC3E}">
        <p14:creationId xmlns:p14="http://schemas.microsoft.com/office/powerpoint/2010/main" val="21512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D095-C876-44C7-AA52-D081BCCA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03840"/>
            <a:ext cx="10515600" cy="630451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Why is Probability essential?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68D7-01FE-49FF-8FF3-F4DB322A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is the foundation and basic language needed for most of the statistics to get certainty to into decisions.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1862E-397F-49E2-BBEE-17A4492EF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87625"/>
            <a:ext cx="7143750" cy="390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F9165-E59A-4B5B-AA01-0839EC96FD46}"/>
              </a:ext>
            </a:extLst>
          </p:cNvPr>
          <p:cNvSpPr txBox="1"/>
          <p:nvPr/>
        </p:nvSpPr>
        <p:spPr>
          <a:xfrm>
            <a:off x="8169666" y="3803764"/>
            <a:ext cx="2996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Customers having 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CIBIL score &gt;= 800</a:t>
            </a:r>
            <a:r>
              <a:rPr lang="en-US" b="1" dirty="0">
                <a:solidFill>
                  <a:schemeClr val="accent1"/>
                </a:solidFill>
              </a:rPr>
              <a:t>, </a:t>
            </a:r>
          </a:p>
          <a:p>
            <a:r>
              <a:rPr lang="en-US" b="1" dirty="0">
                <a:solidFill>
                  <a:schemeClr val="accent1"/>
                </a:solidFill>
              </a:rPr>
              <a:t>are more likely to be eligible for loan, as they have nearly 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57.6% chance </a:t>
            </a:r>
            <a:r>
              <a:rPr lang="en-US" b="1" dirty="0">
                <a:solidFill>
                  <a:schemeClr val="accent1"/>
                </a:solidFill>
              </a:rPr>
              <a:t>of repaying back the loaned amount.</a:t>
            </a:r>
          </a:p>
        </p:txBody>
      </p:sp>
    </p:spTree>
    <p:extLst>
      <p:ext uri="{BB962C8B-B14F-4D97-AF65-F5344CB8AC3E}">
        <p14:creationId xmlns:p14="http://schemas.microsoft.com/office/powerpoint/2010/main" val="14172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1074-4EF4-4FBE-A02F-15A45643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44306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Components of conducting an experiment.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DCBFE9-A88F-4962-9515-17F9EEF13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4" y="1770969"/>
            <a:ext cx="4746675" cy="16851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 descr="Image result for playing cards">
            <a:extLst>
              <a:ext uri="{FF2B5EF4-FFF2-40B4-BE49-F238E27FC236}">
                <a16:creationId xmlns:a16="http://schemas.microsoft.com/office/drawing/2014/main" id="{515736A2-2C59-4D89-9418-201772D3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847" y="1622768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5BF7A-DC11-44CA-9C6E-C951AC3DC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47" y="3847356"/>
            <a:ext cx="21431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3D810C-7E7F-4325-A023-CE4144626163}"/>
              </a:ext>
            </a:extLst>
          </p:cNvPr>
          <p:cNvSpPr txBox="1"/>
          <p:nvPr/>
        </p:nvSpPr>
        <p:spPr>
          <a:xfrm>
            <a:off x="683454" y="3595480"/>
            <a:ext cx="4591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SAMPLE SIZE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52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02F2CC-7A05-4BF8-9648-2D9F44BD2EEC}"/>
                  </a:ext>
                </a:extLst>
              </p:cNvPr>
              <p:cNvSpPr txBox="1"/>
              <p:nvPr/>
            </p:nvSpPr>
            <p:spPr>
              <a:xfrm>
                <a:off x="9432751" y="1664930"/>
                <a:ext cx="1969477" cy="190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</a:rPr>
                  <a:t>Event – Likelihood of getting these 5 cards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02F2CC-7A05-4BF8-9648-2D9F44BD2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751" y="1664930"/>
                <a:ext cx="1969477" cy="1907895"/>
              </a:xfrm>
              <a:prstGeom prst="rect">
                <a:avLst/>
              </a:prstGeom>
              <a:blipFill>
                <a:blip r:embed="rId7"/>
                <a:stretch>
                  <a:fillRect l="-3096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AF6C0-CD45-4558-8DE0-D0CFB8476A4B}"/>
                  </a:ext>
                </a:extLst>
              </p:cNvPr>
              <p:cNvSpPr txBox="1"/>
              <p:nvPr/>
            </p:nvSpPr>
            <p:spPr>
              <a:xfrm>
                <a:off x="9743245" y="4748485"/>
                <a:ext cx="1674055" cy="1002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</a:rPr>
                  <a:t>Sample Point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AF6C0-CD45-4558-8DE0-D0CFB8476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245" y="4748485"/>
                <a:ext cx="1674055" cy="1002839"/>
              </a:xfrm>
              <a:prstGeom prst="rect">
                <a:avLst/>
              </a:prstGeom>
              <a:blipFill>
                <a:blip r:embed="rId8"/>
                <a:stretch>
                  <a:fillRect l="-3636"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637" y="1860578"/>
            <a:ext cx="10972800" cy="14295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000" dirty="0"/>
              <a:t>The probability of an event A is equal to the sum of the probabilities of the simple events contained in </a:t>
            </a:r>
            <a:r>
              <a:rPr lang="en-US" altLang="en-US" sz="2000" dirty="0" smtClean="0"/>
              <a:t>A. </a:t>
            </a:r>
            <a:endParaRPr lang="en-US" altLang="en-US" sz="2000" dirty="0"/>
          </a:p>
          <a:p>
            <a:pPr marL="0" indent="0">
              <a:buNone/>
            </a:pPr>
            <a:r>
              <a:rPr lang="en-US" altLang="en-US" sz="2000" dirty="0"/>
              <a:t>If the simple events in an experiment are </a:t>
            </a:r>
            <a:r>
              <a:rPr lang="en-US" altLang="en-US" sz="2000" b="1" dirty="0"/>
              <a:t>equally likely, </a:t>
            </a:r>
            <a:r>
              <a:rPr lang="en-US" altLang="en-US" sz="2000" dirty="0"/>
              <a:t>you can </a:t>
            </a:r>
            <a:r>
              <a:rPr lang="en-US" altLang="en-US" sz="2000" dirty="0" smtClean="0"/>
              <a:t>calculate probability as:</a:t>
            </a:r>
          </a:p>
          <a:p>
            <a:pPr marL="0" indent="0">
              <a:buNone/>
            </a:pPr>
            <a:endParaRPr lang="en-US" altLang="en-US" dirty="0"/>
          </a:p>
        </p:txBody>
      </p:sp>
      <p:graphicFrame>
        <p:nvGraphicFramePr>
          <p:cNvPr id="6" name="Object 1030"/>
          <p:cNvGraphicFramePr>
            <a:graphicFrameLocks noChangeAspect="1"/>
          </p:cNvGraphicFramePr>
          <p:nvPr>
            <p:extLst/>
          </p:nvPr>
        </p:nvGraphicFramePr>
        <p:xfrm>
          <a:off x="1282294" y="3805554"/>
          <a:ext cx="8800287" cy="138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2654280" imgH="419040" progId="Equation.3">
                  <p:embed/>
                </p:oleObj>
              </mc:Choice>
              <mc:Fallback>
                <p:oleObj name="Equation" r:id="rId3" imgW="2654280" imgH="419040" progId="Equation.3">
                  <p:embed/>
                  <p:pic>
                    <p:nvPicPr>
                      <p:cNvPr id="6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294" y="3805554"/>
                        <a:ext cx="8800287" cy="138942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PROBABILITY CALCULATIONS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1C4BC-3907-46B2-9191-2A3819770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see some common type of  Probability events</a:t>
            </a:r>
          </a:p>
        </p:txBody>
      </p:sp>
    </p:spTree>
    <p:extLst>
      <p:ext uri="{BB962C8B-B14F-4D97-AF65-F5344CB8AC3E}">
        <p14:creationId xmlns:p14="http://schemas.microsoft.com/office/powerpoint/2010/main" val="41899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BC39CB-D398-4B1B-A26D-83CF8628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7" y="2278966"/>
            <a:ext cx="6488362" cy="27150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A1522E-CF03-4F2E-8496-1FBA658F6BC5}"/>
              </a:ext>
            </a:extLst>
          </p:cNvPr>
          <p:cNvGrpSpPr/>
          <p:nvPr/>
        </p:nvGrpSpPr>
        <p:grpSpPr>
          <a:xfrm>
            <a:off x="7005711" y="2319409"/>
            <a:ext cx="4768948" cy="2219181"/>
            <a:chOff x="7019778" y="4462974"/>
            <a:chExt cx="4768948" cy="22191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F50D9A-8C98-4C0B-9395-ECBFA9B64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956" y="4462974"/>
              <a:ext cx="3935227" cy="2148841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090F06-2C12-4413-9962-E4CCB8E803BC}"/>
                </a:ext>
              </a:extLst>
            </p:cNvPr>
            <p:cNvSpPr/>
            <p:nvPr/>
          </p:nvSpPr>
          <p:spPr>
            <a:xfrm>
              <a:off x="7019778" y="6541478"/>
              <a:ext cx="4768948" cy="140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2C7DE6B-E255-4BE4-A20A-3BB666CDC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9483436" cy="547324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</a:rPr>
              <a:t>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4943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9ED4-DCDB-4078-9A4F-C09F5A34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27709"/>
            <a:ext cx="8790710" cy="602742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Example of Conditional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2D281-23E5-4A02-B9A1-6B98C6E9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60" y="2651077"/>
            <a:ext cx="11829079" cy="15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83BC2-1BE9-4422-9F95-8AA05D05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2" y="1318666"/>
            <a:ext cx="2867891" cy="2110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C341E5-42E0-4D1C-9288-6F7EBAFA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811048"/>
            <a:ext cx="3629891" cy="26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5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800A8-6779-46D1-B7B2-CD25646F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40" y="1276546"/>
            <a:ext cx="7690063" cy="2209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123D3-76F6-4182-999C-F4F86AD8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439" y="4164979"/>
            <a:ext cx="7690063" cy="97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BFD137E9-839C-4316-A9E0-F82215F1123C}"/>
              </a:ext>
            </a:extLst>
          </p:cNvPr>
          <p:cNvSpPr>
            <a:spLocks noGrp="1"/>
          </p:cNvSpPr>
          <p:nvPr/>
        </p:nvSpPr>
        <p:spPr>
          <a:xfrm>
            <a:off x="609600" y="1107168"/>
            <a:ext cx="10515600" cy="699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variable is any </a:t>
            </a:r>
            <a:r>
              <a:rPr lang="en-US" sz="2000" dirty="0" smtClean="0"/>
              <a:t>characteristic, </a:t>
            </a:r>
            <a:r>
              <a:rPr lang="en-US" sz="2000" dirty="0"/>
              <a:t>number, or quantity that can be measured or </a:t>
            </a:r>
            <a:r>
              <a:rPr lang="en-US" sz="2000" dirty="0" smtClean="0"/>
              <a:t>counted  </a:t>
            </a:r>
            <a:endParaRPr lang="en-US" sz="20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73213128"/>
              </p:ext>
            </p:extLst>
          </p:nvPr>
        </p:nvGraphicFramePr>
        <p:xfrm>
          <a:off x="1149531" y="1907177"/>
          <a:ext cx="9810206" cy="4267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12E4-E75F-4E04-95F5-9ED95458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3" y="53375"/>
            <a:ext cx="9365673" cy="618122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Distribution: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D22430-D95B-45BF-B615-C0780E83E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40" y="2909323"/>
            <a:ext cx="6134100" cy="273367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FD137E9-839C-4316-A9E0-F82215F11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36" y="948105"/>
            <a:ext cx="10515600" cy="6998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distribution is simply a collection of data, or scores, on a variable.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F0B639-A71E-4CA4-8A3B-2009E572DE55}"/>
              </a:ext>
            </a:extLst>
          </p:cNvPr>
          <p:cNvCxnSpPr/>
          <p:nvPr/>
        </p:nvCxnSpPr>
        <p:spPr>
          <a:xfrm>
            <a:off x="2819290" y="4677399"/>
            <a:ext cx="285750" cy="2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E39ED8-2846-4E0D-9539-233D8A67C178}"/>
              </a:ext>
            </a:extLst>
          </p:cNvPr>
          <p:cNvSpPr txBox="1"/>
          <p:nvPr/>
        </p:nvSpPr>
        <p:spPr>
          <a:xfrm>
            <a:off x="2281164" y="4276161"/>
            <a:ext cx="60491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B285B-390D-4A7F-8B17-CA277C4B36BB}"/>
              </a:ext>
            </a:extLst>
          </p:cNvPr>
          <p:cNvSpPr txBox="1"/>
          <p:nvPr/>
        </p:nvSpPr>
        <p:spPr>
          <a:xfrm>
            <a:off x="2281163" y="5569545"/>
            <a:ext cx="60491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TTH</a:t>
            </a:r>
          </a:p>
          <a:p>
            <a:r>
              <a:rPr lang="en-US" dirty="0"/>
              <a:t>THT</a:t>
            </a:r>
          </a:p>
          <a:p>
            <a:r>
              <a:rPr lang="en-US" dirty="0"/>
              <a:t>THH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83E60-B31F-462C-8448-EC4FE288B74D}"/>
              </a:ext>
            </a:extLst>
          </p:cNvPr>
          <p:cNvSpPr txBox="1"/>
          <p:nvPr/>
        </p:nvSpPr>
        <p:spPr>
          <a:xfrm>
            <a:off x="4428629" y="5569545"/>
            <a:ext cx="604911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HHT</a:t>
            </a:r>
          </a:p>
          <a:p>
            <a:r>
              <a:rPr lang="en-US" dirty="0"/>
              <a:t>HTH</a:t>
            </a:r>
          </a:p>
          <a:p>
            <a:r>
              <a:rPr lang="en-US" dirty="0"/>
              <a:t>TTH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2D6DE-A137-4759-BD3F-A5CE222814F9}"/>
              </a:ext>
            </a:extLst>
          </p:cNvPr>
          <p:cNvSpPr txBox="1"/>
          <p:nvPr/>
        </p:nvSpPr>
        <p:spPr>
          <a:xfrm>
            <a:off x="4473733" y="4281039"/>
            <a:ext cx="70432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HHH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1BA849-21B9-4427-AC20-BFC2F2257786}"/>
              </a:ext>
            </a:extLst>
          </p:cNvPr>
          <p:cNvCxnSpPr/>
          <p:nvPr/>
        </p:nvCxnSpPr>
        <p:spPr>
          <a:xfrm flipH="1">
            <a:off x="4428629" y="4677399"/>
            <a:ext cx="225859" cy="2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709067-73BC-4EA4-B6E4-496580D9E346}"/>
              </a:ext>
            </a:extLst>
          </p:cNvPr>
          <p:cNvCxnSpPr/>
          <p:nvPr/>
        </p:nvCxnSpPr>
        <p:spPr>
          <a:xfrm flipV="1">
            <a:off x="2962165" y="5199321"/>
            <a:ext cx="546579" cy="5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A1A875-8CDF-4727-A4FD-55C490C0D43A}"/>
              </a:ext>
            </a:extLst>
          </p:cNvPr>
          <p:cNvCxnSpPr/>
          <p:nvPr/>
        </p:nvCxnSpPr>
        <p:spPr>
          <a:xfrm flipH="1" flipV="1">
            <a:off x="3965944" y="5199321"/>
            <a:ext cx="382772" cy="563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71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F99B1-0C10-40F6-A5D0-9EDB590A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1093751"/>
            <a:ext cx="549332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 to Inferential Statistics</a:t>
            </a:r>
          </a:p>
          <a:p>
            <a:r>
              <a:rPr lang="en-US" dirty="0"/>
              <a:t>Probability</a:t>
            </a:r>
          </a:p>
          <a:p>
            <a:r>
              <a:rPr lang="en-US" dirty="0"/>
              <a:t>Conditional Probability</a:t>
            </a:r>
          </a:p>
          <a:p>
            <a:r>
              <a:rPr lang="en-US" dirty="0"/>
              <a:t>Normal Distribution</a:t>
            </a:r>
          </a:p>
          <a:p>
            <a:pPr marL="0" indent="0">
              <a:buNone/>
            </a:pPr>
            <a:r>
              <a:rPr lang="en-US" dirty="0"/>
              <a:t>	Standard Deviation</a:t>
            </a:r>
          </a:p>
          <a:p>
            <a:pPr marL="0" indent="0">
              <a:buNone/>
            </a:pPr>
            <a:r>
              <a:rPr lang="en-US" dirty="0"/>
              <a:t>	Standard Normal Distribution</a:t>
            </a:r>
          </a:p>
          <a:p>
            <a:r>
              <a:rPr lang="en-US" dirty="0"/>
              <a:t>Standard scores (Z- score)</a:t>
            </a:r>
          </a:p>
          <a:p>
            <a:r>
              <a:rPr lang="en-US" dirty="0"/>
              <a:t>Central Limit Theorem</a:t>
            </a:r>
          </a:p>
          <a:p>
            <a:r>
              <a:rPr lang="en-US" dirty="0"/>
              <a:t>Hypothesis Testing</a:t>
            </a:r>
          </a:p>
          <a:p>
            <a:r>
              <a:rPr lang="en-US" dirty="0"/>
              <a:t>P-value</a:t>
            </a:r>
          </a:p>
          <a:p>
            <a:r>
              <a:rPr lang="en-US" dirty="0"/>
              <a:t>Confidence Intervals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270652-045B-4FD3-885B-565C122B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991"/>
            <a:ext cx="10515600" cy="525174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Topics to be covered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76FA2-AC29-44EA-B9B8-A36E22F7E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35" y="131549"/>
            <a:ext cx="7959437" cy="630451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Types of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837C2-1212-4148-8928-EAE75A131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/>
          <a:stretch/>
        </p:blipFill>
        <p:spPr>
          <a:xfrm>
            <a:off x="1566862" y="2068626"/>
            <a:ext cx="9058275" cy="36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FA18-8C5E-42E1-9A88-A55459A1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3" y="0"/>
            <a:ext cx="8693727" cy="505760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1B2C3-7662-49C9-8C58-92ED59FAE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 Normal Distribution is a </a:t>
            </a:r>
            <a:r>
              <a:rPr lang="en-US" dirty="0">
                <a:solidFill>
                  <a:schemeClr val="accent1"/>
                </a:solidFill>
              </a:rPr>
              <a:t>probability distribution</a:t>
            </a:r>
            <a:r>
              <a:rPr lang="en-US" dirty="0"/>
              <a:t> that is symmetric about the mean , showing that data </a:t>
            </a:r>
            <a:r>
              <a:rPr lang="en-US" dirty="0">
                <a:solidFill>
                  <a:schemeClr val="accent1"/>
                </a:solidFill>
              </a:rPr>
              <a:t>near the mean are more frequent to occur</a:t>
            </a:r>
            <a:r>
              <a:rPr lang="en-US" dirty="0"/>
              <a:t> than data far from the mean.</a:t>
            </a:r>
          </a:p>
        </p:txBody>
      </p:sp>
    </p:spTree>
    <p:extLst>
      <p:ext uri="{BB962C8B-B14F-4D97-AF65-F5344CB8AC3E}">
        <p14:creationId xmlns:p14="http://schemas.microsoft.com/office/powerpoint/2010/main" val="24288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F3D-160E-45CD-A5E3-B28A3B4A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1" y="13855"/>
            <a:ext cx="6044057" cy="602742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How data is distributed?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9DD883-BC23-4A38-853D-6D0F32670F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Data can be “distributed” (spread out) in different ways.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78FB5-4573-49EC-9A70-3776198F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3227"/>
            <a:ext cx="2156780" cy="228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8B5C43-9E4E-4CFF-BCE8-B0053027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617" y="2854201"/>
            <a:ext cx="2133600" cy="2099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B9AB93-F450-47EE-9738-A7CDCF634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119" y="2744664"/>
            <a:ext cx="2631890" cy="22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E4B5-F71A-4E4C-BEB8-11AC445A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54" y="117695"/>
            <a:ext cx="8859982" cy="561178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Bell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0C0-D19B-487F-AC80-025772189F9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8172" y="1666804"/>
            <a:ext cx="106956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But there are many cases where data tends to be around a 	central value with no bias left or right, and it gets close to a 	“Normal Distribution”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BA0D8-C6F9-4F88-BFC0-8C188910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3429000"/>
            <a:ext cx="4038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1E16-14C4-4393-A4BB-48BDAB19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54" y="96894"/>
            <a:ext cx="10515600" cy="464197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Things in real life closely following normal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D693C-E5D6-45AA-A03D-B87E9C5D9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3" y="1599407"/>
            <a:ext cx="2897124" cy="274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DF2FF-A9C9-4C7D-B8AA-3151F93B7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05" y="4755310"/>
            <a:ext cx="2597283" cy="182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74F9C-2B45-4C3D-86F1-57F8446D6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10" y="1836494"/>
            <a:ext cx="3648075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7CAD1A-0635-4F25-A1B4-17530F33D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17" y="4641086"/>
            <a:ext cx="2734656" cy="2050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B1E7DE6-A3EB-4F63-9FB9-06836EAFE5B3}"/>
              </a:ext>
            </a:extLst>
          </p:cNvPr>
          <p:cNvSpPr txBox="1"/>
          <p:nvPr/>
        </p:nvSpPr>
        <p:spPr>
          <a:xfrm>
            <a:off x="3814207" y="2335237"/>
            <a:ext cx="172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4BEA32-9DE8-4210-B4D0-0771074025DE}"/>
              </a:ext>
            </a:extLst>
          </p:cNvPr>
          <p:cNvSpPr txBox="1"/>
          <p:nvPr/>
        </p:nvSpPr>
        <p:spPr>
          <a:xfrm>
            <a:off x="10016197" y="2335237"/>
            <a:ext cx="192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Blood Pressure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E8C27-3647-4F81-9DFC-3C7A4D181A93}"/>
              </a:ext>
            </a:extLst>
          </p:cNvPr>
          <p:cNvSpPr txBox="1"/>
          <p:nvPr/>
        </p:nvSpPr>
        <p:spPr>
          <a:xfrm>
            <a:off x="4102243" y="5373858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Grade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09727-655D-4C09-883C-D34D1F7C1182}"/>
              </a:ext>
            </a:extLst>
          </p:cNvPr>
          <p:cNvSpPr txBox="1"/>
          <p:nvPr/>
        </p:nvSpPr>
        <p:spPr>
          <a:xfrm>
            <a:off x="9495692" y="5373858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 in measurement</a:t>
            </a:r>
          </a:p>
        </p:txBody>
      </p:sp>
    </p:spTree>
    <p:extLst>
      <p:ext uri="{BB962C8B-B14F-4D97-AF65-F5344CB8AC3E}">
        <p14:creationId xmlns:p14="http://schemas.microsoft.com/office/powerpoint/2010/main" val="34582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7687-8973-487F-82D7-80A69055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0"/>
            <a:ext cx="8028710" cy="561178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Properties of normal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E5FB5D-8A04-4A47-B144-CB501B85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426" y="1898073"/>
            <a:ext cx="9725255" cy="363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6CA7-186E-4943-9B5B-A7747DE9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0"/>
            <a:ext cx="10515600" cy="547324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Standard Deviations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675C-1D49-497D-B105-F3DC1CF30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620" y="172139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Standard deviation is a measure of how spread out numbers 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53461-D043-4B21-A250-36C5558F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452" y="2407138"/>
            <a:ext cx="5423095" cy="4085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45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C654-3882-479B-86EA-A1D2B51A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91" y="0"/>
            <a:ext cx="10515600" cy="519615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Standard 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5B59-CA88-427C-8C44-B49CA5E71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Standard normal distribution is a special case of normal distribution which has a mean of 0 and a standard deviation 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Any normal distribution can be converted to standard normal distribution using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2DFCD-384F-46E8-B0F2-9EEE83197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4001294"/>
            <a:ext cx="2495550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7F98-8DF7-43AF-9A43-E0F54283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0"/>
            <a:ext cx="10515600" cy="718197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Why standardization?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28462-1C92-486F-9369-8FCFAA6D3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27" y="952789"/>
            <a:ext cx="10439400" cy="5309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we want to use </a:t>
            </a:r>
            <a:r>
              <a:rPr lang="en-US" dirty="0">
                <a:solidFill>
                  <a:schemeClr val="accent1"/>
                </a:solidFill>
              </a:rPr>
              <a:t>price of wheat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weight of apple </a:t>
            </a:r>
            <a:r>
              <a:rPr lang="en-US" dirty="0"/>
              <a:t>in same analysis. We will have to bring them down to same scale in order to conduct the analysis.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Standardization </a:t>
            </a:r>
            <a:r>
              <a:rPr lang="en-US" dirty="0"/>
              <a:t>comes into picture because it converts the data into unitless data.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11C962-6C57-4EFD-9D95-E709FC10B227}"/>
              </a:ext>
            </a:extLst>
          </p:cNvPr>
          <p:cNvSpPr/>
          <p:nvPr/>
        </p:nvSpPr>
        <p:spPr>
          <a:xfrm>
            <a:off x="4823842" y="3185491"/>
            <a:ext cx="1424281" cy="422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0278ED-92D2-416F-B925-322D5BF3F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47" y="2254159"/>
            <a:ext cx="3124239" cy="1958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3D484-C7D5-488E-A223-B2E0C9A45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93" y="2254159"/>
            <a:ext cx="2945864" cy="19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0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108C-4D11-49E4-AE08-D9F68EA1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146" y="0"/>
            <a:ext cx="10515600" cy="699724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Standard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52F9-29F8-4AF5-B585-8024837A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5" y="994353"/>
            <a:ext cx="10515600" cy="4351338"/>
          </a:xfrm>
        </p:spPr>
        <p:txBody>
          <a:bodyPr/>
          <a:lstStyle/>
          <a:p>
            <a:r>
              <a:rPr lang="en-US" dirty="0"/>
              <a:t>A Standard score (also called Z-score) is the number of standard deviations that a raw score is above or below the mean.</a:t>
            </a:r>
          </a:p>
          <a:p>
            <a:r>
              <a:rPr lang="en-US" dirty="0"/>
              <a:t>Standardizing variables helps to get variables to the same scale , or makes them unit free.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5D919-B4C3-41FE-9D9E-380256B2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35" y="3063993"/>
            <a:ext cx="4987620" cy="1884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25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0652-045B-4FD3-885B-565C122B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82" y="-38210"/>
            <a:ext cx="9289472" cy="843828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What is Inferential Statistics?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616BA-A233-4BA8-A9BD-8BA270D98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946" y="11606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I</a:t>
            </a:r>
            <a:r>
              <a:rPr lang="en-US" sz="2400" b="1" dirty="0" smtClean="0"/>
              <a:t>nferential</a:t>
            </a:r>
            <a:r>
              <a:rPr lang="en-US" sz="2400" dirty="0" smtClean="0"/>
              <a:t> </a:t>
            </a:r>
            <a:r>
              <a:rPr lang="en-US" sz="2400" b="1" dirty="0"/>
              <a:t>statistics</a:t>
            </a:r>
            <a:r>
              <a:rPr lang="en-US" sz="2400" dirty="0"/>
              <a:t> allows you to make predictions (“inferences”) from that data. With </a:t>
            </a:r>
            <a:r>
              <a:rPr lang="en-US" sz="2400" b="1" dirty="0"/>
              <a:t>inferential</a:t>
            </a:r>
            <a:r>
              <a:rPr lang="en-US" sz="2400" dirty="0"/>
              <a:t> </a:t>
            </a:r>
            <a:r>
              <a:rPr lang="en-US" sz="2400" b="1" dirty="0"/>
              <a:t>statistics</a:t>
            </a:r>
            <a:r>
              <a:rPr lang="en-US" sz="2400" dirty="0"/>
              <a:t>, you take data from samples and make generalizations about a population.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71713" y="5834995"/>
            <a:ext cx="1136073" cy="33250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66104" y="5834995"/>
            <a:ext cx="1500405" cy="3322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362542" y="2523409"/>
            <a:ext cx="5134408" cy="2872179"/>
            <a:chOff x="2887374" y="2830265"/>
            <a:chExt cx="5134408" cy="287217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24"/>
            <a:stretch/>
          </p:blipFill>
          <p:spPr>
            <a:xfrm>
              <a:off x="2887374" y="2830265"/>
              <a:ext cx="5134408" cy="2872179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885709" y="3435927"/>
              <a:ext cx="678873" cy="166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27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382C32-310E-4D95-98E9-CBE7D43D5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0" y="1690688"/>
            <a:ext cx="10677379" cy="424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7D1B8-FB42-40C0-B5DB-13A8BBA6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0"/>
            <a:ext cx="9580418" cy="561178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25477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E1E48-963D-4717-A67C-DC80163C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0"/>
            <a:ext cx="10515600" cy="630451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Central Limit Theorem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583CA4-B799-49FA-9C7B-A08FE711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7991" y="2445005"/>
            <a:ext cx="5759548" cy="1856935"/>
          </a:xfrm>
        </p:spPr>
        <p:txBody>
          <a:bodyPr/>
          <a:lstStyle/>
          <a:p>
            <a:r>
              <a:rPr lang="en-US" dirty="0"/>
              <a:t>The sampling distribution of a sample means will become normal as the sample size increases.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CE426-C22C-48B8-A9A8-802D6955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2" y="1413888"/>
            <a:ext cx="5225562" cy="3919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44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DB9E973-14D3-4084-8719-A24FAF4479F3}"/>
              </a:ext>
            </a:extLst>
          </p:cNvPr>
          <p:cNvSpPr txBox="1"/>
          <p:nvPr/>
        </p:nvSpPr>
        <p:spPr>
          <a:xfrm>
            <a:off x="1343533" y="4706892"/>
            <a:ext cx="925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Central Limit Theorem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19959-891C-4BE0-A207-CA4D3B5F0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41" y="1063098"/>
            <a:ext cx="7276190" cy="3277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C2A80BEB-328E-4168-AD98-D9EBF510CAF8}"/>
              </a:ext>
            </a:extLst>
          </p:cNvPr>
          <p:cNvSpPr/>
          <p:nvPr/>
        </p:nvSpPr>
        <p:spPr>
          <a:xfrm>
            <a:off x="1851248" y="5230112"/>
            <a:ext cx="8743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Understanding Sampling Distribution:- </a:t>
            </a:r>
            <a:r>
              <a:rPr lang="en-US" dirty="0"/>
              <a:t>http://onlinestatbook.</a:t>
            </a:r>
            <a:r>
              <a:rPr lang="en-US" dirty="0">
                <a:hlinkClick r:id="rId4"/>
              </a:rPr>
              <a:t>com</a:t>
            </a:r>
            <a:r>
              <a:rPr lang="en-US" dirty="0"/>
              <a:t>/stat_sim/sampling_dist/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283" y="140915"/>
            <a:ext cx="96902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Central Limit Theorem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191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ABA5-A563-4751-85F1-453E68BD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4" y="0"/>
            <a:ext cx="9841311" cy="689366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What is Hypothesis?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6C18-5ADE-4ED6-B49F-3D02E78C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44" y="124981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hypothesis is an </a:t>
            </a:r>
            <a:r>
              <a:rPr lang="en-US" dirty="0">
                <a:solidFill>
                  <a:schemeClr val="accent1"/>
                </a:solidFill>
              </a:rPr>
              <a:t>educated guess</a:t>
            </a:r>
            <a:r>
              <a:rPr lang="en-US" dirty="0"/>
              <a:t> about something in the world around you. It should be </a:t>
            </a:r>
            <a:r>
              <a:rPr lang="en-US" dirty="0">
                <a:solidFill>
                  <a:schemeClr val="accent1"/>
                </a:solidFill>
              </a:rPr>
              <a:t>testable</a:t>
            </a:r>
            <a:r>
              <a:rPr lang="en-US" dirty="0"/>
              <a:t>, either by </a:t>
            </a:r>
            <a:r>
              <a:rPr lang="en-US" dirty="0">
                <a:solidFill>
                  <a:schemeClr val="accent1"/>
                </a:solidFill>
              </a:rPr>
              <a:t>experiment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</a:rPr>
              <a:t>observation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Examples:</a:t>
            </a:r>
          </a:p>
          <a:p>
            <a:pPr lvl="1"/>
            <a:r>
              <a:rPr lang="en-US" dirty="0"/>
              <a:t>A new medicine you think might work.</a:t>
            </a:r>
          </a:p>
          <a:p>
            <a:pPr lvl="1"/>
            <a:r>
              <a:rPr lang="en-US" dirty="0"/>
              <a:t>A way of teaching you think might be better.</a:t>
            </a:r>
          </a:p>
          <a:p>
            <a:pPr lvl="1"/>
            <a:r>
              <a:rPr lang="en-US" dirty="0"/>
              <a:t>A possible location of new species.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5F4D1-6886-4286-BF84-5C926B5C0201}"/>
              </a:ext>
            </a:extLst>
          </p:cNvPr>
          <p:cNvSpPr txBox="1"/>
          <p:nvPr/>
        </p:nvSpPr>
        <p:spPr>
          <a:xfrm>
            <a:off x="5641144" y="296828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661F6-579A-4225-B0A9-72B104A5BAE9}"/>
              </a:ext>
            </a:extLst>
          </p:cNvPr>
          <p:cNvSpPr txBox="1"/>
          <p:nvPr/>
        </p:nvSpPr>
        <p:spPr>
          <a:xfrm>
            <a:off x="838200" y="5018942"/>
            <a:ext cx="77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 can be anything at all as long as you can put it into test.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7312F-C29C-401B-B436-C5C4801E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23" y="3231350"/>
            <a:ext cx="3854642" cy="1712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2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A567-192A-4589-8C92-49180A98F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0"/>
            <a:ext cx="9081655" cy="575033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What is Hypothesis Statement?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7EF1-A7ED-47BB-8527-0297A307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8" y="9804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are going to propose a hypothesis, it is customary to write a statement. Your </a:t>
            </a:r>
            <a:r>
              <a:rPr lang="en-US" dirty="0">
                <a:solidFill>
                  <a:schemeClr val="accent1"/>
                </a:solidFill>
              </a:rPr>
              <a:t>statement</a:t>
            </a:r>
            <a:r>
              <a:rPr lang="en-US" dirty="0"/>
              <a:t> will look like:</a:t>
            </a:r>
          </a:p>
          <a:p>
            <a:pPr marL="0" indent="0">
              <a:buNone/>
            </a:pPr>
            <a:r>
              <a:rPr lang="en-US" dirty="0"/>
              <a:t> “</a:t>
            </a:r>
            <a:r>
              <a:rPr lang="en-US" dirty="0">
                <a:solidFill>
                  <a:schemeClr val="accent1"/>
                </a:solidFill>
              </a:rPr>
              <a:t>If</a:t>
            </a:r>
            <a:r>
              <a:rPr lang="en-US" dirty="0"/>
              <a:t> I ..(</a:t>
            </a:r>
            <a:r>
              <a:rPr lang="en-US" u="sng" dirty="0"/>
              <a:t>do this to an independent variable</a:t>
            </a:r>
            <a:r>
              <a:rPr lang="en-US" dirty="0"/>
              <a:t>)…</a:t>
            </a:r>
            <a:r>
              <a:rPr lang="en-US" dirty="0">
                <a:solidFill>
                  <a:schemeClr val="accent1"/>
                </a:solidFill>
              </a:rPr>
              <a:t>then</a:t>
            </a:r>
            <a:r>
              <a:rPr lang="en-US" dirty="0"/>
              <a:t>(</a:t>
            </a:r>
            <a:r>
              <a:rPr lang="en-US" u="sng" dirty="0"/>
              <a:t>this will happen to dependent variable</a:t>
            </a:r>
            <a:r>
              <a:rPr lang="en-US" dirty="0"/>
              <a:t>)”</a:t>
            </a:r>
            <a:r>
              <a:rPr lang="en-US" b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7C023-880C-4675-87A7-CB3E31D1D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 r="16147"/>
          <a:stretch/>
        </p:blipFill>
        <p:spPr>
          <a:xfrm>
            <a:off x="4325035" y="2794297"/>
            <a:ext cx="3652766" cy="3137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37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0EA8F-EC2E-4AEA-AD37-79DC4868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9802091" cy="699724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What is Hypothesis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EDBC2-8DC4-4FC5-871B-44CD85A25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91" y="93893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Hypothesis testing refers to formal procedures used by statisticians to </a:t>
            </a:r>
            <a:r>
              <a:rPr lang="en-US" dirty="0">
                <a:solidFill>
                  <a:schemeClr val="accent1"/>
                </a:solidFill>
              </a:rPr>
              <a:t>accept or reject the null hypothesis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D0C-7C4E-4904-8693-9A0206F67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12" y="2493579"/>
            <a:ext cx="7714957" cy="3309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17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F60A-6A9C-4250-AB15-DDB4B3FCE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3" y="0"/>
            <a:ext cx="10515600" cy="685869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Types of Statistical </a:t>
            </a:r>
            <a:r>
              <a:rPr lang="en-US" sz="3000" b="1" dirty="0" smtClean="0">
                <a:solidFill>
                  <a:schemeClr val="bg1"/>
                </a:solidFill>
              </a:rPr>
              <a:t>Hypothesis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49377-0E37-4FEF-A105-11220D45D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0220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</a:t>
            </a:r>
            <a:r>
              <a:rPr lang="en-US" dirty="0">
                <a:solidFill>
                  <a:schemeClr val="accent1"/>
                </a:solidFill>
              </a:rPr>
              <a:t>two</a:t>
            </a:r>
            <a:r>
              <a:rPr lang="en-US" dirty="0"/>
              <a:t> types of statistical hypothesis</a:t>
            </a:r>
          </a:p>
          <a:p>
            <a:pPr lvl="1"/>
            <a:r>
              <a:rPr lang="en-US" b="1" dirty="0"/>
              <a:t>Null hypothesis</a:t>
            </a:r>
            <a:r>
              <a:rPr lang="en-US" dirty="0"/>
              <a:t>: denoted by H</a:t>
            </a:r>
            <a:r>
              <a:rPr lang="en-US" baseline="-25000" dirty="0"/>
              <a:t>0</a:t>
            </a:r>
            <a:r>
              <a:rPr lang="en-US" dirty="0"/>
              <a:t>, is usually the hypothesis that sample </a:t>
            </a:r>
            <a:r>
              <a:rPr lang="en-US" dirty="0">
                <a:solidFill>
                  <a:schemeClr val="accent1"/>
                </a:solidFill>
              </a:rPr>
              <a:t>observations results purely from chance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Alternate hypothesis</a:t>
            </a:r>
            <a:r>
              <a:rPr lang="en-US" dirty="0"/>
              <a:t>: denoted by H</a:t>
            </a:r>
            <a:r>
              <a:rPr lang="en-US" baseline="-25000" dirty="0"/>
              <a:t>1</a:t>
            </a:r>
            <a:r>
              <a:rPr lang="en-US" dirty="0"/>
              <a:t> or H</a:t>
            </a:r>
            <a:r>
              <a:rPr lang="en-US" baseline="-25000" dirty="0"/>
              <a:t>a</a:t>
            </a:r>
            <a:r>
              <a:rPr lang="en-US" dirty="0"/>
              <a:t>, is the hypothesis that sample </a:t>
            </a:r>
            <a:r>
              <a:rPr lang="en-US" dirty="0">
                <a:solidFill>
                  <a:schemeClr val="accent1"/>
                </a:solidFill>
              </a:rPr>
              <a:t>observations are influenced by some non-random cause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4905A-CC16-4653-BD89-EA90CA396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89" y="3197730"/>
            <a:ext cx="4641166" cy="2707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80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8F5CE5-8DE8-4102-931D-CC7AE171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75" y="1250097"/>
            <a:ext cx="7355644" cy="4290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F26320-42EE-42B9-AFF7-3AD254A1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34" y="101660"/>
            <a:ext cx="10515600" cy="549504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Real life example of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29750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79E7-E6E5-46D7-84F4-77B2D28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32" y="0"/>
            <a:ext cx="10515600" cy="602742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FBB1A-A46E-461B-BEB7-E069C29B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p-value or calculated probability is the </a:t>
            </a:r>
            <a:r>
              <a:rPr lang="en-US" dirty="0">
                <a:solidFill>
                  <a:schemeClr val="accent1"/>
                </a:solidFill>
              </a:rPr>
              <a:t>estimated probability </a:t>
            </a:r>
            <a:r>
              <a:rPr lang="en-US" dirty="0"/>
              <a:t>of </a:t>
            </a:r>
            <a:r>
              <a:rPr lang="en-US" dirty="0">
                <a:solidFill>
                  <a:schemeClr val="accent1"/>
                </a:solidFill>
              </a:rPr>
              <a:t>rejecting the null hypothesis </a:t>
            </a: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of a study question when that hypothesis is true.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97008-F7EC-4BA7-9636-D4EC3D4EB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2" y="3230162"/>
            <a:ext cx="5589068" cy="2946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24925-9777-422C-BBDA-A3E6DCA23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76" y="3742007"/>
            <a:ext cx="4426841" cy="1962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7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7FE351-2C06-48DD-B367-4D334713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29" y="984431"/>
            <a:ext cx="7015190" cy="5267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B979E7-E6E5-46D7-84F4-77B2D282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32" y="0"/>
            <a:ext cx="10515600" cy="602742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249909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3B47-7CD5-40B1-BCA1-C4996A8B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55"/>
            <a:ext cx="10515600" cy="678873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Real world usage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C3383-DBBC-464C-92AF-60ED1E3B8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76" y="1293551"/>
            <a:ext cx="2496175" cy="2747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60A78-96FD-431A-870D-5C4F5E1E8B31}"/>
              </a:ext>
            </a:extLst>
          </p:cNvPr>
          <p:cNvSpPr txBox="1"/>
          <p:nvPr/>
        </p:nvSpPr>
        <p:spPr>
          <a:xfrm>
            <a:off x="1292076" y="4209923"/>
            <a:ext cx="249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Elections Poll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D1AD3-8B71-4312-A2F0-9F0F4590B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1" y="1293551"/>
            <a:ext cx="3141738" cy="2747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FF527A-5B1D-4DCD-94AB-470CD0D14BC1}"/>
              </a:ext>
            </a:extLst>
          </p:cNvPr>
          <p:cNvSpPr txBox="1"/>
          <p:nvPr/>
        </p:nvSpPr>
        <p:spPr>
          <a:xfrm>
            <a:off x="7430062" y="4260215"/>
            <a:ext cx="294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Survey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E38DF8-5A9E-4859-BB5D-B9EFCF96F5F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888" y="4831396"/>
            <a:ext cx="2344493" cy="1562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FA151-5C78-41C0-826E-1540EFBCC37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58" y="4834150"/>
            <a:ext cx="2344493" cy="155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10315A-837A-43CA-93C2-882FCF42A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2" y="835269"/>
            <a:ext cx="6916615" cy="518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DDC9C-281C-4629-BBA6-B7D58B735993}"/>
              </a:ext>
            </a:extLst>
          </p:cNvPr>
          <p:cNvSpPr txBox="1"/>
          <p:nvPr/>
        </p:nvSpPr>
        <p:spPr>
          <a:xfrm>
            <a:off x="7891976" y="2951946"/>
            <a:ext cx="3859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p is high, null will fly.</a:t>
            </a:r>
          </a:p>
          <a:p>
            <a:r>
              <a:rPr lang="en-US" sz="2800" b="1" dirty="0"/>
              <a:t>If p is low, null will go.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B979E7-E6E5-46D7-84F4-77B2D2820E2B}"/>
              </a:ext>
            </a:extLst>
          </p:cNvPr>
          <p:cNvSpPr txBox="1">
            <a:spLocks/>
          </p:cNvSpPr>
          <p:nvPr/>
        </p:nvSpPr>
        <p:spPr>
          <a:xfrm>
            <a:off x="506932" y="0"/>
            <a:ext cx="10515600" cy="6027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chemeClr val="bg1"/>
                </a:solidFill>
              </a:rPr>
              <a:t>P-value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516E-8A57-4791-9E35-5A00702BF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675"/>
            <a:ext cx="10515600" cy="367215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Right-tailed Hypothesis test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A01AC-9329-4DF4-B486-DBEE3434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7" y="95278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a coin is tossed for times and we got 35 heads. With a significance level of 0.1. Determine if the coin is biased for heads.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495CF-96E4-4AB3-A09C-5947D93A6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5026"/>
          <a:stretch/>
        </p:blipFill>
        <p:spPr>
          <a:xfrm>
            <a:off x="1107964" y="2431802"/>
            <a:ext cx="9283345" cy="2130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16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CEF943-BA05-4C39-AFC2-5D0A901F5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20" b="22165"/>
          <a:stretch/>
        </p:blipFill>
        <p:spPr>
          <a:xfrm>
            <a:off x="2069287" y="870747"/>
            <a:ext cx="8053426" cy="3737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BE582-F20F-4A86-965D-341EDF03A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988"/>
          <a:stretch/>
        </p:blipFill>
        <p:spPr>
          <a:xfrm>
            <a:off x="2069287" y="5040805"/>
            <a:ext cx="8053426" cy="140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FB516E-8A57-4791-9E35-5A00702BF3C9}"/>
              </a:ext>
            </a:extLst>
          </p:cNvPr>
          <p:cNvSpPr txBox="1">
            <a:spLocks/>
          </p:cNvSpPr>
          <p:nvPr/>
        </p:nvSpPr>
        <p:spPr>
          <a:xfrm>
            <a:off x="381000" y="29675"/>
            <a:ext cx="10515600" cy="367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chemeClr val="bg1"/>
                </a:solidFill>
              </a:rPr>
              <a:t>Right-tailed Hypothesis test example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4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FD23F-8FE0-4671-BBC0-B960E2E87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10" b="54297"/>
          <a:stretch/>
        </p:blipFill>
        <p:spPr>
          <a:xfrm>
            <a:off x="1201952" y="1216622"/>
            <a:ext cx="4229063" cy="416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C267C-2B81-4B59-B1CF-739A19301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42" r="67684" b="27693"/>
          <a:stretch/>
        </p:blipFill>
        <p:spPr>
          <a:xfrm>
            <a:off x="6433063" y="1216622"/>
            <a:ext cx="4867283" cy="41605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AFB516E-8A57-4791-9E35-5A00702BF3C9}"/>
              </a:ext>
            </a:extLst>
          </p:cNvPr>
          <p:cNvSpPr txBox="1">
            <a:spLocks/>
          </p:cNvSpPr>
          <p:nvPr/>
        </p:nvSpPr>
        <p:spPr>
          <a:xfrm>
            <a:off x="381000" y="29675"/>
            <a:ext cx="10515600" cy="367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chemeClr val="bg1"/>
                </a:solidFill>
              </a:rPr>
              <a:t>Right-tailed Hypothesis test example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9EA687-88D8-4FDE-8570-461DD3AA3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97" r="68045" b="12470"/>
          <a:stretch/>
        </p:blipFill>
        <p:spPr>
          <a:xfrm>
            <a:off x="4427978" y="1213499"/>
            <a:ext cx="3013046" cy="16645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EF7094-6621-40A2-8490-E02357F3F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04"/>
          <a:stretch/>
        </p:blipFill>
        <p:spPr>
          <a:xfrm>
            <a:off x="1031394" y="3979946"/>
            <a:ext cx="10129211" cy="103398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FB516E-8A57-4791-9E35-5A00702BF3C9}"/>
              </a:ext>
            </a:extLst>
          </p:cNvPr>
          <p:cNvSpPr txBox="1">
            <a:spLocks/>
          </p:cNvSpPr>
          <p:nvPr/>
        </p:nvSpPr>
        <p:spPr>
          <a:xfrm>
            <a:off x="381000" y="29675"/>
            <a:ext cx="10515600" cy="3672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chemeClr val="bg1"/>
                </a:solidFill>
              </a:rPr>
              <a:t>Right-tailed Hypothesis test example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4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497E-74ED-40A9-A325-E57361E8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1" y="-13855"/>
            <a:ext cx="9095509" cy="616597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Two tailed Hypothesis test 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87419-7535-4FFA-9269-38341EC5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31" y="997423"/>
            <a:ext cx="9932465" cy="18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93EE4-16B5-4FC5-9E50-C465CABE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8" y="913559"/>
            <a:ext cx="7688017" cy="20651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BE7F37-207F-41DF-B73A-E1885BF29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64" y="0"/>
            <a:ext cx="10515600" cy="588888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Determine the null hypothesis.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6516" y="3082565"/>
            <a:ext cx="4482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Step 2: Draw the t-test diagram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0B624-D026-4B06-B895-C40F7305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05" y="3082565"/>
            <a:ext cx="4539296" cy="3287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61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BF7C-50CD-43DA-BF66-6C5874D2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6061"/>
            <a:ext cx="10515600" cy="521006"/>
          </a:xfrm>
        </p:spPr>
        <p:txBody>
          <a:bodyPr/>
          <a:lstStyle/>
          <a:p>
            <a:r>
              <a:rPr lang="en-US" sz="1800" b="1" dirty="0"/>
              <a:t>Step 3: Determine and label </a:t>
            </a:r>
            <a:r>
              <a:rPr lang="en-US" sz="1800" b="1" dirty="0" err="1"/>
              <a:t>t</a:t>
            </a:r>
            <a:r>
              <a:rPr lang="en-US" sz="1800" b="1" baseline="-25000" dirty="0" err="1"/>
              <a:t>p</a:t>
            </a:r>
            <a:endParaRPr lang="en-US" sz="1800" b="1" baseline="-2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7106-6EE2-44A7-B305-8E4EA7507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784" y="2294815"/>
            <a:ext cx="4249003" cy="121282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Since our table is one-tailed and we are doing a two-tailed test, we have to divide the level of significance in half.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9F02C1-9F0F-42AB-A832-E87F625EA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377067"/>
            <a:ext cx="5765880" cy="45969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02497E-74ED-40A9-A325-E57361E8527F}"/>
              </a:ext>
            </a:extLst>
          </p:cNvPr>
          <p:cNvSpPr txBox="1">
            <a:spLocks/>
          </p:cNvSpPr>
          <p:nvPr/>
        </p:nvSpPr>
        <p:spPr>
          <a:xfrm>
            <a:off x="429491" y="-13855"/>
            <a:ext cx="9095509" cy="6165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smtClean="0">
                <a:solidFill>
                  <a:schemeClr val="bg1"/>
                </a:solidFill>
              </a:rPr>
              <a:t>Two tailed Hypothesis test example: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86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8F8C0-313C-417F-9211-83E96FA84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" t="2975" r="7964"/>
          <a:stretch/>
        </p:blipFill>
        <p:spPr>
          <a:xfrm>
            <a:off x="2759122" y="1482870"/>
            <a:ext cx="6673755" cy="47100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5B3A65-995C-4D9C-BC75-DCD58A84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Using t-table:</a:t>
            </a:r>
          </a:p>
        </p:txBody>
      </p:sp>
    </p:spTree>
    <p:extLst>
      <p:ext uri="{BB962C8B-B14F-4D97-AF65-F5344CB8AC3E}">
        <p14:creationId xmlns:p14="http://schemas.microsoft.com/office/powerpoint/2010/main" val="191588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4C728-776F-4583-A504-62B6A7A34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9" t="4230" r="3361" b="5025"/>
          <a:stretch/>
        </p:blipFill>
        <p:spPr>
          <a:xfrm>
            <a:off x="1154151" y="1477370"/>
            <a:ext cx="9883697" cy="390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3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F9D7-321D-4132-89CA-5385BC98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66" y="0"/>
            <a:ext cx="9902643" cy="727433"/>
          </a:xfr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</a:rPr>
              <a:t>Building block of Inferential Stats: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49E25-B0D8-4DB2-892E-14FF24CC8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 us speak about Probability in the next few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B187D-0C32-4F93-9B62-F004E7CCC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87" y="2262188"/>
            <a:ext cx="29337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EA6DC-3FD4-436A-8333-3533A7C9D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6" y="1690688"/>
            <a:ext cx="4752975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367CF-95AA-4078-AE69-94C87FB1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39" y="1871663"/>
            <a:ext cx="2343150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3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7DCE-4B4B-4F6D-9B8F-BD8ABAB0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837499"/>
            <a:ext cx="9081655" cy="853189"/>
          </a:xfrm>
        </p:spPr>
        <p:txBody>
          <a:bodyPr/>
          <a:lstStyle/>
          <a:p>
            <a:r>
              <a:rPr lang="en-US" sz="1800" b="1" dirty="0"/>
              <a:t>Step 4: Calculate </a:t>
            </a:r>
            <a:r>
              <a:rPr lang="en-US" sz="1800" b="1" dirty="0" err="1"/>
              <a:t>t</a:t>
            </a:r>
            <a:r>
              <a:rPr lang="en-US" sz="1800" b="1" baseline="-25000" dirty="0" err="1"/>
              <a:t>calc</a:t>
            </a:r>
            <a:r>
              <a:rPr lang="en-US" sz="1800" b="1" dirty="0"/>
              <a:t> or </a:t>
            </a:r>
            <a:r>
              <a:rPr lang="en-US" sz="1800" b="1" dirty="0" err="1"/>
              <a:t>t</a:t>
            </a:r>
            <a:r>
              <a:rPr lang="en-US" sz="1800" b="1" baseline="-25000" dirty="0" err="1"/>
              <a:t>c</a:t>
            </a:r>
            <a:endParaRPr lang="en-US" sz="1800" b="1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2FE87-3044-46B6-BECB-AFD5C612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6" y="1899392"/>
            <a:ext cx="2733580" cy="2955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F76129-9C3A-467D-BAA7-098E522E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468" y="1690688"/>
            <a:ext cx="7637676" cy="33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5D2-AC1B-4A2B-BF63-7F6F6C5FD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/>
              <a:t>Step 5: Determine the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1173F-398C-4FE8-B028-5A81B1E7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9070"/>
            <a:ext cx="10110742" cy="2638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8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818E-3F9A-4D85-A333-68CC495C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8" y="0"/>
            <a:ext cx="10515600" cy="636195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66AF-AAD8-43C3-B4CB-7533EFAE5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73" y="9755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range of values </a:t>
            </a:r>
            <a:r>
              <a:rPr lang="en-US" dirty="0"/>
              <a:t>so defined that there is a specified probability that the value of a parameter </a:t>
            </a:r>
            <a:r>
              <a:rPr lang="en-US" dirty="0">
                <a:solidFill>
                  <a:schemeClr val="accent1"/>
                </a:solidFill>
              </a:rPr>
              <a:t>lies within it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1192F-DE92-45C6-AA47-6069D8E80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33" y="2332517"/>
            <a:ext cx="4762500" cy="333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EDB96-E5FD-4E15-83E7-5BF1125DB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21" y="3182579"/>
            <a:ext cx="4019007" cy="1633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0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EA70A-CBA8-474B-A4FF-F8466693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109" y="0"/>
            <a:ext cx="9123218" cy="692727"/>
          </a:xfrm>
        </p:spPr>
        <p:txBody>
          <a:bodyPr/>
          <a:lstStyle/>
          <a:p>
            <a:r>
              <a:rPr lang="en-US" sz="3000" b="1" dirty="0">
                <a:solidFill>
                  <a:schemeClr val="bg1"/>
                </a:solidFill>
              </a:rPr>
              <a:t>Left-tailed Hypothesis test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D6BFE-529D-47BC-8335-66444C23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82" y="1138286"/>
            <a:ext cx="6728346" cy="37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6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858E27-81AD-4F59-8734-CA01ACC8F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168" y="1115508"/>
            <a:ext cx="6930646" cy="1672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2B1FD-3889-4E20-AD3D-B59BFA64C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168" y="3602932"/>
            <a:ext cx="6930646" cy="15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67AFFF-1A24-4D81-9317-A5D2A4A918A6}"/>
              </a:ext>
            </a:extLst>
          </p:cNvPr>
          <p:cNvGrpSpPr/>
          <p:nvPr/>
        </p:nvGrpSpPr>
        <p:grpSpPr>
          <a:xfrm>
            <a:off x="1920913" y="1224567"/>
            <a:ext cx="7768283" cy="1676616"/>
            <a:chOff x="2281017" y="807277"/>
            <a:chExt cx="7739147" cy="14698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41546D-BE8B-4F41-A5D2-31F6C32E1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1017" y="807277"/>
              <a:ext cx="7739147" cy="73491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C83CFF-EA94-4357-990B-C83F4FCC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345" y="1542196"/>
              <a:ext cx="6269309" cy="73491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38FA84C-2AA3-49C1-87FA-B1C43003C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58" y="3643844"/>
            <a:ext cx="7768283" cy="217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67" t="29261" r="6128" b="28977"/>
          <a:stretch/>
        </p:blipFill>
        <p:spPr>
          <a:xfrm>
            <a:off x="1537855" y="1911927"/>
            <a:ext cx="10266218" cy="30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3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79418" y="114268"/>
            <a:ext cx="9624163" cy="58592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probability? 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916656" y="3038920"/>
            <a:ext cx="515035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is the likelihood of occurrence of an event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event that occurs for sure is called a Certain event and its probability is </a:t>
            </a:r>
            <a:r>
              <a:rPr lang="en-US" dirty="0" smtClean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dirty="0"/>
              <a:t>event that doesn’t occur at all is called an impossible event and its probability is </a:t>
            </a:r>
            <a:r>
              <a:rPr lang="en-US" dirty="0" smtClean="0"/>
              <a:t>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Ranges between 0-1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2194559" y="1786450"/>
            <a:ext cx="8464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Probability is the chance that something will happen.</a:t>
            </a:r>
          </a:p>
          <a:p>
            <a:pPr algn="ctr"/>
            <a:r>
              <a:rPr lang="en-US" sz="2000" dirty="0" smtClean="0"/>
              <a:t>It is a measure </a:t>
            </a:r>
            <a:r>
              <a:rPr lang="en-US" sz="2000" b="1" dirty="0" smtClean="0">
                <a:solidFill>
                  <a:schemeClr val="accent1"/>
                </a:solidFill>
              </a:rPr>
              <a:t>how likely </a:t>
            </a:r>
            <a:r>
              <a:rPr lang="en-US" sz="2000" dirty="0" smtClean="0"/>
              <a:t>is that event to occur.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916656" y="1677273"/>
            <a:ext cx="9665744" cy="120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66" y="2919359"/>
            <a:ext cx="4149034" cy="27572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254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8AC6-192D-4B9C-BD57-B9D21F68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23" y="35264"/>
            <a:ext cx="8981339" cy="69972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We draw on previous experience to determine how something is likely to occur?</a:t>
            </a:r>
          </a:p>
        </p:txBody>
      </p:sp>
      <p:pic>
        <p:nvPicPr>
          <p:cNvPr id="1028" name="Picture 4" descr="Image result for tatkal train ticket">
            <a:extLst>
              <a:ext uri="{FF2B5EF4-FFF2-40B4-BE49-F238E27FC236}">
                <a16:creationId xmlns:a16="http://schemas.microsoft.com/office/drawing/2014/main" id="{21605CBC-79F6-4744-8E9D-73C189BF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03" y="1360331"/>
            <a:ext cx="1924118" cy="1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54738-1691-4842-9A38-DD75C90CFBB5}"/>
              </a:ext>
            </a:extLst>
          </p:cNvPr>
          <p:cNvSpPr txBox="1"/>
          <p:nvPr/>
        </p:nvSpPr>
        <p:spPr>
          <a:xfrm>
            <a:off x="8218775" y="3117796"/>
            <a:ext cx="26955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Getting Tatkal Train Ticket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D99D1-2DAD-40E1-8BA1-2EDD1BC0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9" y="4068491"/>
            <a:ext cx="1775579" cy="1181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0D9AF-FCBE-48C8-BF6C-DC12D99DB35B}"/>
              </a:ext>
            </a:extLst>
          </p:cNvPr>
          <p:cNvSpPr txBox="1"/>
          <p:nvPr/>
        </p:nvSpPr>
        <p:spPr>
          <a:xfrm>
            <a:off x="1387192" y="5437385"/>
            <a:ext cx="316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 sector certain to be future. 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30" name="Picture 6" descr="Image result for head or tail of a coin">
            <a:extLst>
              <a:ext uri="{FF2B5EF4-FFF2-40B4-BE49-F238E27FC236}">
                <a16:creationId xmlns:a16="http://schemas.microsoft.com/office/drawing/2014/main" id="{3562CBDB-8CFB-46AA-AEAF-7AFC43CA1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03" y="3918015"/>
            <a:ext cx="2261249" cy="15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F6483-5582-42EE-8DEE-807D28C2DEF5}"/>
              </a:ext>
            </a:extLst>
          </p:cNvPr>
          <p:cNvSpPr txBox="1"/>
          <p:nvPr/>
        </p:nvSpPr>
        <p:spPr>
          <a:xfrm>
            <a:off x="8604503" y="5528417"/>
            <a:ext cx="26955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Head or Tail? 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10E67E-2DCC-4F86-A18B-D6C8460CE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4" y="1492464"/>
            <a:ext cx="1668074" cy="1668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BC0AE-1E2E-408E-9E36-852691632802}"/>
              </a:ext>
            </a:extLst>
          </p:cNvPr>
          <p:cNvSpPr txBox="1"/>
          <p:nvPr/>
        </p:nvSpPr>
        <p:spPr>
          <a:xfrm>
            <a:off x="1392702" y="2924985"/>
            <a:ext cx="357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Getting 6 on rolling a dice? 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931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8AC6-192D-4B9C-BD57-B9D21F681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23" y="35264"/>
            <a:ext cx="8981339" cy="699724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We draw on previous experience to determine how something is likely to occur?</a:t>
            </a:r>
          </a:p>
        </p:txBody>
      </p:sp>
      <p:pic>
        <p:nvPicPr>
          <p:cNvPr id="1028" name="Picture 4" descr="Image result for tatkal train ticket">
            <a:extLst>
              <a:ext uri="{FF2B5EF4-FFF2-40B4-BE49-F238E27FC236}">
                <a16:creationId xmlns:a16="http://schemas.microsoft.com/office/drawing/2014/main" id="{21605CBC-79F6-4744-8E9D-73C189BF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03" y="1360331"/>
            <a:ext cx="1924118" cy="1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54738-1691-4842-9A38-DD75C90CFBB5}"/>
              </a:ext>
            </a:extLst>
          </p:cNvPr>
          <p:cNvSpPr txBox="1"/>
          <p:nvPr/>
        </p:nvSpPr>
        <p:spPr>
          <a:xfrm>
            <a:off x="8218775" y="3117796"/>
            <a:ext cx="26955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Getting Tatkal Train Ticket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5%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5D99D1-2DAD-40E1-8BA1-2EDD1BC00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19" y="4068491"/>
            <a:ext cx="1775579" cy="11815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C0D9AF-FCBE-48C8-BF6C-DC12D99DB35B}"/>
              </a:ext>
            </a:extLst>
          </p:cNvPr>
          <p:cNvSpPr txBox="1"/>
          <p:nvPr/>
        </p:nvSpPr>
        <p:spPr>
          <a:xfrm>
            <a:off x="1387192" y="5437385"/>
            <a:ext cx="31652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AI sector certain to be future. </a:t>
            </a:r>
            <a:r>
              <a:rPr lang="en-US" sz="2800" b="1" dirty="0">
                <a:solidFill>
                  <a:srgbClr val="FF0000"/>
                </a:solidFill>
              </a:rPr>
              <a:t>90% </a:t>
            </a:r>
          </a:p>
        </p:txBody>
      </p:sp>
      <p:pic>
        <p:nvPicPr>
          <p:cNvPr id="1030" name="Picture 6" descr="Image result for head or tail of a coin">
            <a:extLst>
              <a:ext uri="{FF2B5EF4-FFF2-40B4-BE49-F238E27FC236}">
                <a16:creationId xmlns:a16="http://schemas.microsoft.com/office/drawing/2014/main" id="{3562CBDB-8CFB-46AA-AEAF-7AFC43CA1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03" y="3918015"/>
            <a:ext cx="2261249" cy="150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BF6483-5582-42EE-8DEE-807D28C2DEF5}"/>
              </a:ext>
            </a:extLst>
          </p:cNvPr>
          <p:cNvSpPr txBox="1"/>
          <p:nvPr/>
        </p:nvSpPr>
        <p:spPr>
          <a:xfrm>
            <a:off x="8604503" y="5528417"/>
            <a:ext cx="26955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Head or Tail?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0.5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10E67E-2DCC-4F86-A18B-D6C8460CE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4" y="1492464"/>
            <a:ext cx="1668074" cy="166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3BC0AE-1E2E-408E-9E36-852691632802}"/>
                  </a:ext>
                </a:extLst>
              </p:cNvPr>
              <p:cNvSpPr txBox="1"/>
              <p:nvPr/>
            </p:nvSpPr>
            <p:spPr>
              <a:xfrm>
                <a:off x="1392702" y="2924985"/>
                <a:ext cx="357319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Getting 6 on rolling a dice?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3BC0AE-1E2E-408E-9E36-852691632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02" y="2924985"/>
                <a:ext cx="3573194" cy="892552"/>
              </a:xfrm>
              <a:prstGeom prst="rect">
                <a:avLst/>
              </a:prstGeom>
              <a:blipFill>
                <a:blip r:embed="rId6"/>
                <a:stretch>
                  <a:fillRect l="-1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2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23A59-E485-41FC-B6BF-6276B4BE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73" y="0"/>
            <a:ext cx="10515600" cy="727433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Probability of an Event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A3EFAA-CD04-405B-A76A-7DEEDD03F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145" y="2471737"/>
            <a:ext cx="10284655" cy="23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15447</TotalTime>
  <Words>1150</Words>
  <Application>Microsoft Office PowerPoint</Application>
  <PresentationFormat>Widescreen</PresentationFormat>
  <Paragraphs>182</Paragraphs>
  <Slides>56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Equation</vt:lpstr>
      <vt:lpstr>PowerPoint Presentation</vt:lpstr>
      <vt:lpstr>Topics to be covered</vt:lpstr>
      <vt:lpstr>What is Inferential Statistics?</vt:lpstr>
      <vt:lpstr>Real world usage</vt:lpstr>
      <vt:lpstr>Building block of Inferential Stats: Probability</vt:lpstr>
      <vt:lpstr>PowerPoint Presentation</vt:lpstr>
      <vt:lpstr>We draw on previous experience to determine how something is likely to occur?</vt:lpstr>
      <vt:lpstr>We draw on previous experience to determine how something is likely to occur?</vt:lpstr>
      <vt:lpstr>Probability of an Event</vt:lpstr>
      <vt:lpstr>Why is Probability essential?</vt:lpstr>
      <vt:lpstr>Components of conducting an experiment.</vt:lpstr>
      <vt:lpstr>PowerPoint Presentation</vt:lpstr>
      <vt:lpstr>PowerPoint Presentation</vt:lpstr>
      <vt:lpstr>Conditional Probability</vt:lpstr>
      <vt:lpstr>Example of Conditional Probability</vt:lpstr>
      <vt:lpstr>PowerPoint Presentation</vt:lpstr>
      <vt:lpstr>PowerPoint Presentation</vt:lpstr>
      <vt:lpstr>PowerPoint Presentation</vt:lpstr>
      <vt:lpstr>Distribution:</vt:lpstr>
      <vt:lpstr>Types of Distribution</vt:lpstr>
      <vt:lpstr>Normal Distribution</vt:lpstr>
      <vt:lpstr>How data is distributed?</vt:lpstr>
      <vt:lpstr>Bell Curve</vt:lpstr>
      <vt:lpstr>Things in real life closely following normal distribution</vt:lpstr>
      <vt:lpstr>Properties of normal distribution</vt:lpstr>
      <vt:lpstr>Standard Deviations</vt:lpstr>
      <vt:lpstr>Standard Normal Distribution</vt:lpstr>
      <vt:lpstr>Why standardization?</vt:lpstr>
      <vt:lpstr>Standard Scores</vt:lpstr>
      <vt:lpstr>Example:</vt:lpstr>
      <vt:lpstr>Central Limit Theorem</vt:lpstr>
      <vt:lpstr>PowerPoint Presentation</vt:lpstr>
      <vt:lpstr>What is Hypothesis?</vt:lpstr>
      <vt:lpstr>What is Hypothesis Statement?</vt:lpstr>
      <vt:lpstr>What is Hypothesis Testing?</vt:lpstr>
      <vt:lpstr>Types of Statistical Hypothesis</vt:lpstr>
      <vt:lpstr>Real life example of Hypothesis testing</vt:lpstr>
      <vt:lpstr>P-value</vt:lpstr>
      <vt:lpstr>P-value</vt:lpstr>
      <vt:lpstr>PowerPoint Presentation</vt:lpstr>
      <vt:lpstr>Right-tailed Hypothesis test example</vt:lpstr>
      <vt:lpstr>PowerPoint Presentation</vt:lpstr>
      <vt:lpstr>PowerPoint Presentation</vt:lpstr>
      <vt:lpstr>PowerPoint Presentation</vt:lpstr>
      <vt:lpstr>Two tailed Hypothesis test example:</vt:lpstr>
      <vt:lpstr>Determine the null hypothesis.</vt:lpstr>
      <vt:lpstr>Step 3: Determine and label tp</vt:lpstr>
      <vt:lpstr>Using t-table:</vt:lpstr>
      <vt:lpstr>PowerPoint Presentation</vt:lpstr>
      <vt:lpstr>Step 4: Calculate tcalc or tc</vt:lpstr>
      <vt:lpstr>Step 5: Determine the conclusions</vt:lpstr>
      <vt:lpstr>Confidence Interval</vt:lpstr>
      <vt:lpstr>Left-tailed Hypothesis test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Kumar</dc:creator>
  <cp:lastModifiedBy>Suyashi Raiwani</cp:lastModifiedBy>
  <cp:revision>127</cp:revision>
  <dcterms:created xsi:type="dcterms:W3CDTF">2018-09-26T07:39:09Z</dcterms:created>
  <dcterms:modified xsi:type="dcterms:W3CDTF">2020-02-18T09:18:51Z</dcterms:modified>
</cp:coreProperties>
</file>